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5"/>
  </p:sldMasterIdLst>
  <p:notesMasterIdLst>
    <p:notesMasterId r:id="rId52"/>
  </p:notesMasterIdLst>
  <p:handoutMasterIdLst>
    <p:handoutMasterId r:id="rId53"/>
  </p:handoutMasterIdLst>
  <p:sldIdLst>
    <p:sldId id="313" r:id="rId6"/>
    <p:sldId id="309" r:id="rId7"/>
    <p:sldId id="344" r:id="rId8"/>
    <p:sldId id="343" r:id="rId9"/>
    <p:sldId id="316" r:id="rId10"/>
    <p:sldId id="318" r:id="rId11"/>
    <p:sldId id="333" r:id="rId12"/>
    <p:sldId id="341" r:id="rId13"/>
    <p:sldId id="320" r:id="rId14"/>
    <p:sldId id="317" r:id="rId15"/>
    <p:sldId id="323" r:id="rId16"/>
    <p:sldId id="321" r:id="rId17"/>
    <p:sldId id="322" r:id="rId18"/>
    <p:sldId id="358" r:id="rId19"/>
    <p:sldId id="324" r:id="rId20"/>
    <p:sldId id="349" r:id="rId21"/>
    <p:sldId id="342" r:id="rId22"/>
    <p:sldId id="325" r:id="rId23"/>
    <p:sldId id="328" r:id="rId24"/>
    <p:sldId id="326" r:id="rId25"/>
    <p:sldId id="330" r:id="rId26"/>
    <p:sldId id="329" r:id="rId27"/>
    <p:sldId id="332" r:id="rId28"/>
    <p:sldId id="327" r:id="rId29"/>
    <p:sldId id="334" r:id="rId30"/>
    <p:sldId id="319" r:id="rId31"/>
    <p:sldId id="336" r:id="rId32"/>
    <p:sldId id="337" r:id="rId33"/>
    <p:sldId id="340" r:id="rId34"/>
    <p:sldId id="338" r:id="rId35"/>
    <p:sldId id="315" r:id="rId36"/>
    <p:sldId id="352" r:id="rId37"/>
    <p:sldId id="346" r:id="rId38"/>
    <p:sldId id="345" r:id="rId39"/>
    <p:sldId id="347" r:id="rId40"/>
    <p:sldId id="348" r:id="rId41"/>
    <p:sldId id="353" r:id="rId42"/>
    <p:sldId id="354" r:id="rId43"/>
    <p:sldId id="355" r:id="rId44"/>
    <p:sldId id="361" r:id="rId45"/>
    <p:sldId id="362" r:id="rId46"/>
    <p:sldId id="356" r:id="rId47"/>
    <p:sldId id="357" r:id="rId48"/>
    <p:sldId id="360" r:id="rId49"/>
    <p:sldId id="359" r:id="rId50"/>
    <p:sldId id="312" r:id="rId51"/>
  </p:sldIdLst>
  <p:sldSz cx="16257588" cy="9144000"/>
  <p:notesSz cx="9296400" cy="14782800"/>
  <p:defaultText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864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Wendland (Contingent)" initials="P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30"/>
    <a:srgbClr val="0696D7"/>
    <a:srgbClr val="18588A"/>
    <a:srgbClr val="18808A"/>
    <a:srgbClr val="FF3300"/>
    <a:srgbClr val="FFCC00"/>
    <a:srgbClr val="87BC40"/>
    <a:srgbClr val="32BCAD"/>
    <a:srgbClr val="00AB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6" autoAdjust="0"/>
    <p:restoredTop sz="90806" autoAdjust="0"/>
  </p:normalViewPr>
  <p:slideViewPr>
    <p:cSldViewPr snapToGrid="0" snapToObjects="1">
      <p:cViewPr varScale="1">
        <p:scale>
          <a:sx n="73" d="100"/>
          <a:sy n="73" d="100"/>
        </p:scale>
        <p:origin x="174" y="60"/>
      </p:cViewPr>
      <p:guideLst>
        <p:guide orient="horz" pos="2880"/>
        <p:guide pos="864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39140"/>
          </a:xfrm>
          <a:prstGeom prst="rect">
            <a:avLst/>
          </a:prstGeom>
        </p:spPr>
        <p:txBody>
          <a:bodyPr vert="horz" lIns="137567" tIns="68783" rIns="137567" bIns="68783" rtlCol="0"/>
          <a:lstStyle>
            <a:lvl1pPr algn="l">
              <a:defRPr sz="1800"/>
            </a:lvl1pPr>
          </a:lstStyle>
          <a:p>
            <a:endParaRPr lang="en-US" dirty="0">
              <a:latin typeface="Arial" pitchFamily="34" charset="0"/>
            </a:endParaRPr>
          </a:p>
        </p:txBody>
      </p:sp>
      <p:sp>
        <p:nvSpPr>
          <p:cNvPr id="3" name="Date Placeholder 2"/>
          <p:cNvSpPr>
            <a:spLocks noGrp="1"/>
          </p:cNvSpPr>
          <p:nvPr>
            <p:ph type="dt" sz="quarter" idx="1"/>
          </p:nvPr>
        </p:nvSpPr>
        <p:spPr>
          <a:xfrm>
            <a:off x="5265809" y="0"/>
            <a:ext cx="4028440" cy="739140"/>
          </a:xfrm>
          <a:prstGeom prst="rect">
            <a:avLst/>
          </a:prstGeom>
        </p:spPr>
        <p:txBody>
          <a:bodyPr vert="horz" lIns="137567" tIns="68783" rIns="137567" bIns="68783" rtlCol="0"/>
          <a:lstStyle>
            <a:lvl1pPr algn="r">
              <a:defRPr sz="1800"/>
            </a:lvl1pPr>
          </a:lstStyle>
          <a:p>
            <a:fld id="{387C2776-B9DD-1946-9831-785CA23AC1F1}" type="datetime1">
              <a:rPr lang="en-US" smtClean="0">
                <a:latin typeface="Arial" pitchFamily="34" charset="0"/>
              </a:rPr>
              <a:pPr/>
              <a:t>5/30/2018</a:t>
            </a:fld>
            <a:endParaRPr lang="en-US" dirty="0">
              <a:latin typeface="Arial" pitchFamily="34" charset="0"/>
            </a:endParaRPr>
          </a:p>
        </p:txBody>
      </p:sp>
      <p:sp>
        <p:nvSpPr>
          <p:cNvPr id="4" name="Footer Placeholder 3"/>
          <p:cNvSpPr>
            <a:spLocks noGrp="1"/>
          </p:cNvSpPr>
          <p:nvPr>
            <p:ph type="ftr" sz="quarter" idx="2"/>
          </p:nvPr>
        </p:nvSpPr>
        <p:spPr>
          <a:xfrm>
            <a:off x="0" y="14041093"/>
            <a:ext cx="4028440" cy="739140"/>
          </a:xfrm>
          <a:prstGeom prst="rect">
            <a:avLst/>
          </a:prstGeom>
        </p:spPr>
        <p:txBody>
          <a:bodyPr vert="horz" lIns="137567" tIns="68783" rIns="137567" bIns="68783" rtlCol="0" anchor="b"/>
          <a:lstStyle>
            <a:lvl1pPr algn="l">
              <a:defRPr sz="1800"/>
            </a:lvl1pPr>
          </a:lstStyle>
          <a:p>
            <a:endParaRPr lang="en-US" dirty="0">
              <a:latin typeface="Arial" pitchFamily="34" charset="0"/>
            </a:endParaRPr>
          </a:p>
        </p:txBody>
      </p:sp>
      <p:sp>
        <p:nvSpPr>
          <p:cNvPr id="5" name="Slide Number Placeholder 4"/>
          <p:cNvSpPr>
            <a:spLocks noGrp="1"/>
          </p:cNvSpPr>
          <p:nvPr>
            <p:ph type="sldNum" sz="quarter" idx="3"/>
          </p:nvPr>
        </p:nvSpPr>
        <p:spPr>
          <a:xfrm>
            <a:off x="5265809" y="14041093"/>
            <a:ext cx="4028440" cy="739140"/>
          </a:xfrm>
          <a:prstGeom prst="rect">
            <a:avLst/>
          </a:prstGeom>
        </p:spPr>
        <p:txBody>
          <a:bodyPr vert="horz" lIns="137567" tIns="68783" rIns="137567" bIns="68783" rtlCol="0" anchor="b"/>
          <a:lstStyle>
            <a:lvl1pPr algn="r">
              <a:defRPr sz="1800"/>
            </a:lvl1pPr>
          </a:lstStyle>
          <a:p>
            <a:fld id="{58ECB827-1CCB-B349-98A7-AAC485CBB65F}" type="slidenum">
              <a:rPr lang="en-US" smtClean="0">
                <a:latin typeface="Arial" pitchFamily="34" charset="0"/>
              </a:rPr>
              <a:pPr/>
              <a:t>‹Nr.›</a:t>
            </a:fld>
            <a:endParaRPr lang="en-US" dirty="0">
              <a:latin typeface="Arial" pitchFamily="34" charset="0"/>
            </a:endParaRPr>
          </a:p>
        </p:txBody>
      </p:sp>
    </p:spTree>
    <p:extLst>
      <p:ext uri="{BB962C8B-B14F-4D97-AF65-F5344CB8AC3E}">
        <p14:creationId xmlns:p14="http://schemas.microsoft.com/office/powerpoint/2010/main" val="34355217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39140"/>
          </a:xfrm>
          <a:prstGeom prst="rect">
            <a:avLst/>
          </a:prstGeom>
        </p:spPr>
        <p:txBody>
          <a:bodyPr vert="horz" lIns="137567" tIns="68783" rIns="137567" bIns="68783" rtlCol="0"/>
          <a:lstStyle>
            <a:lvl1pPr algn="l">
              <a:defRPr sz="1800">
                <a:latin typeface="Arial" pitchFamily="34" charset="0"/>
              </a:defRPr>
            </a:lvl1pPr>
          </a:lstStyle>
          <a:p>
            <a:endParaRPr lang="en-US" dirty="0"/>
          </a:p>
        </p:txBody>
      </p:sp>
      <p:sp>
        <p:nvSpPr>
          <p:cNvPr id="3" name="Date Placeholder 2"/>
          <p:cNvSpPr>
            <a:spLocks noGrp="1"/>
          </p:cNvSpPr>
          <p:nvPr>
            <p:ph type="dt" idx="1"/>
          </p:nvPr>
        </p:nvSpPr>
        <p:spPr>
          <a:xfrm>
            <a:off x="5265809" y="0"/>
            <a:ext cx="4028440" cy="739140"/>
          </a:xfrm>
          <a:prstGeom prst="rect">
            <a:avLst/>
          </a:prstGeom>
        </p:spPr>
        <p:txBody>
          <a:bodyPr vert="horz" lIns="137567" tIns="68783" rIns="137567" bIns="68783" rtlCol="0"/>
          <a:lstStyle>
            <a:lvl1pPr algn="r">
              <a:defRPr sz="1800">
                <a:latin typeface="Arial" pitchFamily="34" charset="0"/>
              </a:defRPr>
            </a:lvl1pPr>
          </a:lstStyle>
          <a:p>
            <a:fld id="{13A1C7DD-7A43-8947-A922-8561F0BA9BCC}" type="datetime1">
              <a:rPr lang="en-US" smtClean="0"/>
              <a:pPr/>
              <a:t>5/30/2018</a:t>
            </a:fld>
            <a:endParaRPr lang="en-US" dirty="0"/>
          </a:p>
        </p:txBody>
      </p:sp>
      <p:sp>
        <p:nvSpPr>
          <p:cNvPr id="4" name="Slide Image Placeholder 3"/>
          <p:cNvSpPr>
            <a:spLocks noGrp="1" noRot="1" noChangeAspect="1"/>
          </p:cNvSpPr>
          <p:nvPr>
            <p:ph type="sldImg" idx="2"/>
          </p:nvPr>
        </p:nvSpPr>
        <p:spPr>
          <a:xfrm>
            <a:off x="-279400" y="1108075"/>
            <a:ext cx="9855200" cy="5543550"/>
          </a:xfrm>
          <a:prstGeom prst="rect">
            <a:avLst/>
          </a:prstGeom>
          <a:noFill/>
          <a:ln w="12700">
            <a:solidFill>
              <a:prstClr val="black"/>
            </a:solidFill>
          </a:ln>
        </p:spPr>
        <p:txBody>
          <a:bodyPr vert="horz" lIns="137567" tIns="68783" rIns="137567" bIns="68783" rtlCol="0" anchor="ctr"/>
          <a:lstStyle/>
          <a:p>
            <a:endParaRPr lang="en-US" dirty="0"/>
          </a:p>
        </p:txBody>
      </p:sp>
      <p:sp>
        <p:nvSpPr>
          <p:cNvPr id="5" name="Notes Placeholder 4"/>
          <p:cNvSpPr>
            <a:spLocks noGrp="1"/>
          </p:cNvSpPr>
          <p:nvPr>
            <p:ph type="body" sz="quarter" idx="3"/>
          </p:nvPr>
        </p:nvSpPr>
        <p:spPr>
          <a:xfrm>
            <a:off x="929640" y="7021830"/>
            <a:ext cx="7437120" cy="6652260"/>
          </a:xfrm>
          <a:prstGeom prst="rect">
            <a:avLst/>
          </a:prstGeom>
        </p:spPr>
        <p:txBody>
          <a:bodyPr vert="horz" lIns="137567" tIns="68783" rIns="137567" bIns="68783"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14041093"/>
            <a:ext cx="4028440" cy="739140"/>
          </a:xfrm>
          <a:prstGeom prst="rect">
            <a:avLst/>
          </a:prstGeom>
        </p:spPr>
        <p:txBody>
          <a:bodyPr vert="horz" lIns="137567" tIns="68783" rIns="137567" bIns="68783" rtlCol="0" anchor="b"/>
          <a:lstStyle>
            <a:lvl1pPr algn="l">
              <a:defRPr sz="1800">
                <a:latin typeface="Arial" pitchFamily="34" charset="0"/>
              </a:defRPr>
            </a:lvl1pPr>
          </a:lstStyle>
          <a:p>
            <a:endParaRPr lang="en-US" dirty="0"/>
          </a:p>
        </p:txBody>
      </p:sp>
      <p:sp>
        <p:nvSpPr>
          <p:cNvPr id="7" name="Slide Number Placeholder 6"/>
          <p:cNvSpPr>
            <a:spLocks noGrp="1"/>
          </p:cNvSpPr>
          <p:nvPr>
            <p:ph type="sldNum" sz="quarter" idx="5"/>
          </p:nvPr>
        </p:nvSpPr>
        <p:spPr>
          <a:xfrm>
            <a:off x="5265809" y="14041093"/>
            <a:ext cx="4028440" cy="739140"/>
          </a:xfrm>
          <a:prstGeom prst="rect">
            <a:avLst/>
          </a:prstGeom>
        </p:spPr>
        <p:txBody>
          <a:bodyPr vert="horz" lIns="137567" tIns="68783" rIns="137567" bIns="68783" rtlCol="0" anchor="b"/>
          <a:lstStyle>
            <a:lvl1pPr algn="r">
              <a:defRPr sz="1800">
                <a:latin typeface="Arial" pitchFamily="34" charset="0"/>
              </a:defRPr>
            </a:lvl1pPr>
          </a:lstStyle>
          <a:p>
            <a:fld id="{73E9330B-B1DA-214B-A229-0CB8492B91A5}" type="slidenum">
              <a:rPr lang="en-US" smtClean="0"/>
              <a:pPr/>
              <a:t>‹Nr.›</a:t>
            </a:fld>
            <a:endParaRPr lang="en-US" dirty="0"/>
          </a:p>
        </p:txBody>
      </p:sp>
    </p:spTree>
    <p:extLst>
      <p:ext uri="{BB962C8B-B14F-4D97-AF65-F5344CB8AC3E}">
        <p14:creationId xmlns:p14="http://schemas.microsoft.com/office/powerpoint/2010/main" val="726771065"/>
      </p:ext>
    </p:extLst>
  </p:cSld>
  <p:clrMap bg1="lt1" tx1="dk1" bg2="lt2" tx2="dk2" accent1="accent1" accent2="accent2" accent3="accent3" accent4="accent4" accent5="accent5" accent6="accent6" hlink="hlink" folHlink="folHlink"/>
  <p:hf hdr="0" ftr="0" dt="0"/>
  <p:notesStyle>
    <a:lvl1pPr marL="0" algn="l" defTabSz="812810" rtl="0" eaLnBrk="1" latinLnBrk="0" hangingPunct="1">
      <a:defRPr sz="2100" kern="1200">
        <a:solidFill>
          <a:schemeClr val="tx1"/>
        </a:solidFill>
        <a:latin typeface="Arial" pitchFamily="34" charset="0"/>
        <a:ea typeface="+mn-ea"/>
        <a:cs typeface="+mn-cs"/>
      </a:defRPr>
    </a:lvl1pPr>
    <a:lvl2pPr marL="812810" algn="l" defTabSz="812810" rtl="0" eaLnBrk="1" latinLnBrk="0" hangingPunct="1">
      <a:defRPr sz="2100" kern="1200">
        <a:solidFill>
          <a:schemeClr val="tx1"/>
        </a:solidFill>
        <a:latin typeface="Arial" pitchFamily="34" charset="0"/>
        <a:ea typeface="+mn-ea"/>
        <a:cs typeface="+mn-cs"/>
      </a:defRPr>
    </a:lvl2pPr>
    <a:lvl3pPr marL="1625620" algn="l" defTabSz="812810" rtl="0" eaLnBrk="1" latinLnBrk="0" hangingPunct="1">
      <a:defRPr sz="2100" kern="1200">
        <a:solidFill>
          <a:schemeClr val="tx1"/>
        </a:solidFill>
        <a:latin typeface="Arial" pitchFamily="34" charset="0"/>
        <a:ea typeface="+mn-ea"/>
        <a:cs typeface="+mn-cs"/>
      </a:defRPr>
    </a:lvl3pPr>
    <a:lvl4pPr marL="2438430" algn="l" defTabSz="812810" rtl="0" eaLnBrk="1" latinLnBrk="0" hangingPunct="1">
      <a:defRPr sz="2100" kern="1200">
        <a:solidFill>
          <a:schemeClr val="tx1"/>
        </a:solidFill>
        <a:latin typeface="Arial" pitchFamily="34" charset="0"/>
        <a:ea typeface="+mn-ea"/>
        <a:cs typeface="+mn-cs"/>
      </a:defRPr>
    </a:lvl4pPr>
    <a:lvl5pPr marL="3251241" algn="l" defTabSz="812810" rtl="0" eaLnBrk="1" latinLnBrk="0" hangingPunct="1">
      <a:defRPr sz="2100" kern="1200">
        <a:solidFill>
          <a:schemeClr val="tx1"/>
        </a:solidFill>
        <a:latin typeface="Arial" pitchFamily="34" charset="0"/>
        <a:ea typeface="+mn-ea"/>
        <a:cs typeface="+mn-cs"/>
      </a:defRPr>
    </a:lvl5pPr>
    <a:lvl6pPr marL="4064051" algn="l" defTabSz="812810" rtl="0" eaLnBrk="1" latinLnBrk="0" hangingPunct="1">
      <a:defRPr sz="2100" kern="1200">
        <a:solidFill>
          <a:schemeClr val="tx1"/>
        </a:solidFill>
        <a:latin typeface="+mn-lt"/>
        <a:ea typeface="+mn-ea"/>
        <a:cs typeface="+mn-cs"/>
      </a:defRPr>
    </a:lvl6pPr>
    <a:lvl7pPr marL="4876861" algn="l" defTabSz="812810" rtl="0" eaLnBrk="1" latinLnBrk="0" hangingPunct="1">
      <a:defRPr sz="2100" kern="1200">
        <a:solidFill>
          <a:schemeClr val="tx1"/>
        </a:solidFill>
        <a:latin typeface="+mn-lt"/>
        <a:ea typeface="+mn-ea"/>
        <a:cs typeface="+mn-cs"/>
      </a:defRPr>
    </a:lvl7pPr>
    <a:lvl8pPr marL="5689671" algn="l" defTabSz="812810" rtl="0" eaLnBrk="1" latinLnBrk="0" hangingPunct="1">
      <a:defRPr sz="2100" kern="1200">
        <a:solidFill>
          <a:schemeClr val="tx1"/>
        </a:solidFill>
        <a:latin typeface="+mn-lt"/>
        <a:ea typeface="+mn-ea"/>
        <a:cs typeface="+mn-cs"/>
      </a:defRPr>
    </a:lvl8pPr>
    <a:lvl9pPr marL="6502481" algn="l" defTabSz="812810"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E9330B-B1DA-214B-A229-0CB8492B91A5}" type="slidenum">
              <a:rPr kumimoji="0" lang="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35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39</a:t>
            </a:fld>
            <a:endParaRPr lang="en-US"/>
          </a:p>
        </p:txBody>
      </p:sp>
    </p:spTree>
    <p:extLst>
      <p:ext uri="{BB962C8B-B14F-4D97-AF65-F5344CB8AC3E}">
        <p14:creationId xmlns:p14="http://schemas.microsoft.com/office/powerpoint/2010/main" val="241368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40</a:t>
            </a:fld>
            <a:endParaRPr lang="en-US"/>
          </a:p>
        </p:txBody>
      </p:sp>
    </p:spTree>
    <p:extLst>
      <p:ext uri="{BB962C8B-B14F-4D97-AF65-F5344CB8AC3E}">
        <p14:creationId xmlns:p14="http://schemas.microsoft.com/office/powerpoint/2010/main" val="322593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41</a:t>
            </a:fld>
            <a:endParaRPr lang="en-US"/>
          </a:p>
        </p:txBody>
      </p:sp>
    </p:spTree>
    <p:extLst>
      <p:ext uri="{BB962C8B-B14F-4D97-AF65-F5344CB8AC3E}">
        <p14:creationId xmlns:p14="http://schemas.microsoft.com/office/powerpoint/2010/main" val="2890282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42</a:t>
            </a:fld>
            <a:endParaRPr lang="en-US"/>
          </a:p>
        </p:txBody>
      </p:sp>
    </p:spTree>
    <p:extLst>
      <p:ext uri="{BB962C8B-B14F-4D97-AF65-F5344CB8AC3E}">
        <p14:creationId xmlns:p14="http://schemas.microsoft.com/office/powerpoint/2010/main" val="238888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43</a:t>
            </a:fld>
            <a:endParaRPr lang="en-US"/>
          </a:p>
        </p:txBody>
      </p:sp>
    </p:spTree>
    <p:extLst>
      <p:ext uri="{BB962C8B-B14F-4D97-AF65-F5344CB8AC3E}">
        <p14:creationId xmlns:p14="http://schemas.microsoft.com/office/powerpoint/2010/main" val="3158857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44</a:t>
            </a:fld>
            <a:endParaRPr lang="en-US"/>
          </a:p>
        </p:txBody>
      </p:sp>
    </p:spTree>
    <p:extLst>
      <p:ext uri="{BB962C8B-B14F-4D97-AF65-F5344CB8AC3E}">
        <p14:creationId xmlns:p14="http://schemas.microsoft.com/office/powerpoint/2010/main" val="1811263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45</a:t>
            </a:fld>
            <a:endParaRPr lang="en-US"/>
          </a:p>
        </p:txBody>
      </p:sp>
    </p:spTree>
    <p:extLst>
      <p:ext uri="{BB962C8B-B14F-4D97-AF65-F5344CB8AC3E}">
        <p14:creationId xmlns:p14="http://schemas.microsoft.com/office/powerpoint/2010/main" val="94659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25</a:t>
            </a:r>
            <a:r>
              <a:rPr lang="de-DE" baseline="0" dirty="0" smtClean="0"/>
              <a:t> min</a:t>
            </a:r>
            <a:endParaRPr lang="de-DE" dirty="0"/>
          </a:p>
        </p:txBody>
      </p:sp>
      <p:sp>
        <p:nvSpPr>
          <p:cNvPr id="4" name="Foliennummernplatzhalter 3"/>
          <p:cNvSpPr>
            <a:spLocks noGrp="1"/>
          </p:cNvSpPr>
          <p:nvPr>
            <p:ph type="sldNum" sz="quarter" idx="10"/>
          </p:nvPr>
        </p:nvSpPr>
        <p:spPr/>
        <p:txBody>
          <a:bodyPr/>
          <a:lstStyle/>
          <a:p>
            <a:fld id="{73E9330B-B1DA-214B-A229-0CB8492B91A5}" type="slidenum">
              <a:rPr lang="en-US" smtClean="0"/>
              <a:pPr/>
              <a:t>30</a:t>
            </a:fld>
            <a:endParaRPr lang="en-US" dirty="0"/>
          </a:p>
        </p:txBody>
      </p:sp>
    </p:spTree>
    <p:extLst>
      <p:ext uri="{BB962C8B-B14F-4D97-AF65-F5344CB8AC3E}">
        <p14:creationId xmlns:p14="http://schemas.microsoft.com/office/powerpoint/2010/main" val="126393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E9330B-B1DA-214B-A229-0CB8492B91A5}" type="slidenum">
              <a:rPr lang="en-US" smtClean="0"/>
              <a:pPr/>
              <a:t>32</a:t>
            </a:fld>
            <a:endParaRPr lang="en-US" dirty="0"/>
          </a:p>
        </p:txBody>
      </p:sp>
    </p:spTree>
    <p:extLst>
      <p:ext uri="{BB962C8B-B14F-4D97-AF65-F5344CB8AC3E}">
        <p14:creationId xmlns:p14="http://schemas.microsoft.com/office/powerpoint/2010/main" val="2815148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de-DE" dirty="0"/>
              <a:t>Knowledge</a:t>
            </a:r>
            <a:r>
              <a:rPr lang="de-DE" baseline="0" dirty="0"/>
              <a:t> Network ist</a:t>
            </a:r>
          </a:p>
          <a:p>
            <a:pPr marL="1155710" marR="0" lvl="1" indent="-342900" algn="l" defTabSz="8128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t>Erste Hilfe zur Selbsthilfe</a:t>
            </a:r>
          </a:p>
          <a:p>
            <a:pPr marL="1155710" lvl="1" indent="-342900">
              <a:buFont typeface="Arial" panose="020B0604020202020204" pitchFamily="34" charset="0"/>
              <a:buChar char="•"/>
            </a:pPr>
            <a:r>
              <a:rPr lang="de-DE" baseline="0" dirty="0"/>
              <a:t>Plattform für Anweder</a:t>
            </a:r>
          </a:p>
          <a:p>
            <a:pPr marL="1155710" lvl="1" indent="-342900">
              <a:buFont typeface="Arial" panose="020B0604020202020204" pitchFamily="34" charset="0"/>
              <a:buChar char="•"/>
            </a:pPr>
            <a:r>
              <a:rPr lang="de-DE" baseline="0" dirty="0"/>
              <a:t>Sozusagen „das Google von Autodesk“</a:t>
            </a:r>
            <a:endParaRPr lang="de-DE"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33</a:t>
            </a:fld>
            <a:endParaRPr lang="en-US"/>
          </a:p>
        </p:txBody>
      </p:sp>
    </p:spTree>
    <p:extLst>
      <p:ext uri="{BB962C8B-B14F-4D97-AF65-F5344CB8AC3E}">
        <p14:creationId xmlns:p14="http://schemas.microsoft.com/office/powerpoint/2010/main" val="165123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dirty="0"/>
              <a:t>Support-Community </a:t>
            </a:r>
            <a:r>
              <a:rPr lang="en-US" dirty="0" err="1"/>
              <a:t>für</a:t>
            </a:r>
            <a:r>
              <a:rPr lang="en-US" dirty="0"/>
              <a:t> </a:t>
            </a:r>
            <a:r>
              <a:rPr lang="en-US" dirty="0" err="1"/>
              <a:t>alle</a:t>
            </a:r>
            <a:r>
              <a:rPr lang="en-US" dirty="0"/>
              <a:t> </a:t>
            </a:r>
            <a:r>
              <a:rPr lang="en-US" dirty="0" err="1"/>
              <a:t>Produkte</a:t>
            </a:r>
            <a:endParaRPr lang="en-US" dirty="0"/>
          </a:p>
          <a:p>
            <a:pPr marL="1155710" lvl="1" indent="-342900">
              <a:buFont typeface="Arial" panose="020B0604020202020204" pitchFamily="34" charset="0"/>
              <a:buChar char="•"/>
            </a:pPr>
            <a:r>
              <a:rPr lang="en-US" dirty="0"/>
              <a:t>AutoCAD: </a:t>
            </a:r>
            <a:r>
              <a:rPr lang="en-US" dirty="0" err="1"/>
              <a:t>für</a:t>
            </a:r>
            <a:r>
              <a:rPr lang="en-US" dirty="0"/>
              <a:t> </a:t>
            </a:r>
            <a:r>
              <a:rPr lang="en-US" dirty="0" err="1"/>
              <a:t>alle</a:t>
            </a:r>
            <a:r>
              <a:rPr lang="en-US" baseline="0" dirty="0"/>
              <a:t> AutoCAD-</a:t>
            </a:r>
            <a:r>
              <a:rPr lang="en-US" baseline="0" dirty="0" err="1"/>
              <a:t>Produkte</a:t>
            </a:r>
            <a:endParaRPr lang="en-US" dirty="0"/>
          </a:p>
          <a:p>
            <a:pPr marL="342900" lvl="0" indent="-342900">
              <a:buFont typeface="Arial" panose="020B0604020202020204" pitchFamily="34" charset="0"/>
              <a:buChar char="•"/>
            </a:pPr>
            <a:r>
              <a:rPr lang="en-US" dirty="0"/>
              <a:t>Auch </a:t>
            </a:r>
            <a:r>
              <a:rPr lang="en-US" dirty="0" err="1"/>
              <a:t>Mitarbeiter</a:t>
            </a:r>
            <a:r>
              <a:rPr lang="en-US" dirty="0"/>
              <a:t> von Autodesk </a:t>
            </a:r>
            <a:r>
              <a:rPr lang="en-US" dirty="0" err="1"/>
              <a:t>antworten</a:t>
            </a:r>
            <a:r>
              <a:rPr lang="en-US" dirty="0"/>
              <a:t> und </a:t>
            </a:r>
            <a:r>
              <a:rPr lang="en-US" dirty="0" err="1"/>
              <a:t>beteiligen</a:t>
            </a:r>
            <a:r>
              <a:rPr lang="en-US" baseline="0" dirty="0"/>
              <a:t> </a:t>
            </a:r>
            <a:r>
              <a:rPr lang="en-US" baseline="0" dirty="0" err="1"/>
              <a:t>sich</a:t>
            </a:r>
            <a:endParaRPr lang="en-US" baseline="0" dirty="0"/>
          </a:p>
          <a:p>
            <a:pPr marL="342900" lvl="0" indent="-342900">
              <a:buFont typeface="Arial" panose="020B0604020202020204" pitchFamily="34" charset="0"/>
              <a:buChar char="•"/>
            </a:pPr>
            <a:r>
              <a:rPr lang="en-US" baseline="0" dirty="0"/>
              <a:t>Subscription-</a:t>
            </a:r>
            <a:r>
              <a:rPr lang="en-US" baseline="0" dirty="0" err="1"/>
              <a:t>Kunden</a:t>
            </a:r>
            <a:r>
              <a:rPr lang="en-US" baseline="0" dirty="0"/>
              <a:t> </a:t>
            </a:r>
            <a:r>
              <a:rPr lang="en-US" baseline="0" dirty="0" err="1"/>
              <a:t>werden</a:t>
            </a:r>
            <a:r>
              <a:rPr lang="en-US" baseline="0" dirty="0"/>
              <a:t> </a:t>
            </a:r>
            <a:r>
              <a:rPr lang="en-US" baseline="0" dirty="0" err="1"/>
              <a:t>vom</a:t>
            </a:r>
            <a:r>
              <a:rPr lang="en-US" baseline="0" dirty="0"/>
              <a:t> System </a:t>
            </a:r>
            <a:r>
              <a:rPr lang="en-US" baseline="0" dirty="0" err="1"/>
              <a:t>erkannt</a:t>
            </a:r>
            <a:r>
              <a:rPr lang="en-US" baseline="0" dirty="0"/>
              <a:t> und </a:t>
            </a:r>
            <a:r>
              <a:rPr lang="en-US" baseline="0" dirty="0" err="1"/>
              <a:t>vorranging</a:t>
            </a:r>
            <a:r>
              <a:rPr lang="en-US" baseline="0" dirty="0"/>
              <a:t> </a:t>
            </a:r>
            <a:r>
              <a:rPr lang="en-US" baseline="0" dirty="0" err="1"/>
              <a:t>behandelt</a:t>
            </a:r>
            <a:endParaRPr lang="en-US" dirty="0"/>
          </a:p>
          <a:p>
            <a:pPr marL="342900" lvl="0" indent="-342900">
              <a:buFont typeface="Arial" panose="020B0604020202020204" pitchFamily="34" charset="0"/>
              <a:buChar char="•"/>
            </a:pPr>
            <a:r>
              <a:rPr lang="en-US" dirty="0"/>
              <a:t>Answer Day am 5.10.17:</a:t>
            </a:r>
          </a:p>
          <a:p>
            <a:pPr marL="1155710" lvl="1" indent="-342900">
              <a:buFont typeface="Arial" panose="020B0604020202020204" pitchFamily="34" charset="0"/>
              <a:buChar char="•"/>
            </a:pPr>
            <a:r>
              <a:rPr lang="en-US" dirty="0"/>
              <a:t>3 x </a:t>
            </a:r>
            <a:r>
              <a:rPr lang="en-US" dirty="0" err="1"/>
              <a:t>im</a:t>
            </a:r>
            <a:r>
              <a:rPr lang="en-US" baseline="0" dirty="0"/>
              <a:t> </a:t>
            </a:r>
            <a:r>
              <a:rPr lang="en-US" baseline="0" dirty="0" err="1"/>
              <a:t>Jahr</a:t>
            </a:r>
            <a:endParaRPr lang="en-US" dirty="0"/>
          </a:p>
          <a:p>
            <a:pPr marL="1155710" lvl="1" indent="-342900">
              <a:buFont typeface="Arial" panose="020B0604020202020204" pitchFamily="34" charset="0"/>
              <a:buChar char="•"/>
            </a:pPr>
            <a:r>
              <a:rPr lang="en-US" dirty="0" err="1"/>
              <a:t>Produktfragen</a:t>
            </a:r>
            <a:r>
              <a:rPr lang="en-US" dirty="0"/>
              <a:t> </a:t>
            </a:r>
            <a:r>
              <a:rPr lang="en-US" dirty="0" err="1"/>
              <a:t>stellen</a:t>
            </a:r>
            <a:endParaRPr lang="en-US" dirty="0"/>
          </a:p>
          <a:p>
            <a:pPr marL="1155710" lvl="1" indent="-342900">
              <a:buFont typeface="Arial" panose="020B0604020202020204" pitchFamily="34" charset="0"/>
              <a:buChar char="•"/>
            </a:pPr>
            <a:r>
              <a:rPr lang="en-US" dirty="0" err="1"/>
              <a:t>Ganzes</a:t>
            </a:r>
            <a:r>
              <a:rPr lang="en-US" baseline="0" dirty="0"/>
              <a:t> Team </a:t>
            </a:r>
            <a:r>
              <a:rPr lang="en-US" baseline="0" dirty="0" err="1"/>
              <a:t>über</a:t>
            </a:r>
            <a:r>
              <a:rPr lang="en-US" baseline="0" dirty="0"/>
              <a:t> </a:t>
            </a:r>
            <a:r>
              <a:rPr lang="en-US" baseline="0" dirty="0" err="1"/>
              <a:t>alle</a:t>
            </a:r>
            <a:r>
              <a:rPr lang="en-US" baseline="0" dirty="0"/>
              <a:t> </a:t>
            </a:r>
            <a:r>
              <a:rPr lang="en-US" baseline="0" dirty="0" err="1"/>
              <a:t>Produktarten</a:t>
            </a:r>
            <a:r>
              <a:rPr lang="en-US" baseline="0" dirty="0"/>
              <a:t> </a:t>
            </a:r>
            <a:r>
              <a:rPr lang="en-US" baseline="0" dirty="0" err="1"/>
              <a:t>hinweg</a:t>
            </a:r>
            <a:endParaRPr lang="en-US" baseline="0" dirty="0"/>
          </a:p>
          <a:p>
            <a:pPr marL="342900" lvl="0" indent="-342900">
              <a:buFont typeface="Arial" panose="020B0604020202020204" pitchFamily="34" charset="0"/>
              <a:buChar char="•"/>
            </a:pPr>
            <a:r>
              <a:rPr lang="en-US" dirty="0" err="1"/>
              <a:t>Andere</a:t>
            </a:r>
            <a:r>
              <a:rPr lang="en-US" dirty="0"/>
              <a:t> </a:t>
            </a:r>
            <a:r>
              <a:rPr lang="en-US" dirty="0" err="1"/>
              <a:t>Anwender</a:t>
            </a:r>
            <a:r>
              <a:rPr lang="en-US" dirty="0"/>
              <a:t> </a:t>
            </a:r>
            <a:r>
              <a:rPr lang="en-US" dirty="0" err="1"/>
              <a:t>können</a:t>
            </a:r>
            <a:r>
              <a:rPr lang="en-US" dirty="0"/>
              <a:t> </a:t>
            </a:r>
            <a:r>
              <a:rPr lang="en-US" dirty="0" err="1"/>
              <a:t>sich</a:t>
            </a:r>
            <a:r>
              <a:rPr lang="en-US" dirty="0"/>
              <a:t> </a:t>
            </a:r>
            <a:r>
              <a:rPr lang="en-US" dirty="0" err="1"/>
              <a:t>mit</a:t>
            </a:r>
            <a:r>
              <a:rPr lang="en-US" dirty="0"/>
              <a:t> </a:t>
            </a:r>
            <a:r>
              <a:rPr lang="en-US" dirty="0" err="1"/>
              <a:t>Lösungen</a:t>
            </a:r>
            <a:r>
              <a:rPr lang="en-US" dirty="0"/>
              <a:t> und Support </a:t>
            </a:r>
            <a:r>
              <a:rPr lang="en-US" dirty="0" err="1"/>
              <a:t>einbringen</a:t>
            </a:r>
            <a:endParaRPr lang="en-US" dirty="0"/>
          </a:p>
          <a:p>
            <a:pPr marL="342900" lvl="0" indent="-342900">
              <a:buFont typeface="Arial" panose="020B0604020202020204" pitchFamily="34" charset="0"/>
              <a:buChar char="•"/>
            </a:pPr>
            <a:r>
              <a:rPr lang="en-US" dirty="0"/>
              <a:t>Top-</a:t>
            </a:r>
            <a:r>
              <a:rPr lang="en-US" dirty="0" err="1"/>
              <a:t>Anwender</a:t>
            </a:r>
            <a:r>
              <a:rPr lang="en-US" dirty="0"/>
              <a:t>, die </a:t>
            </a:r>
            <a:r>
              <a:rPr lang="en-US" dirty="0" err="1"/>
              <a:t>sich</a:t>
            </a:r>
            <a:r>
              <a:rPr lang="en-US" dirty="0"/>
              <a:t> </a:t>
            </a:r>
            <a:r>
              <a:rPr lang="en-US" dirty="0" err="1"/>
              <a:t>intensiv</a:t>
            </a:r>
            <a:r>
              <a:rPr lang="en-US" baseline="0" dirty="0"/>
              <a:t> und </a:t>
            </a:r>
            <a:r>
              <a:rPr lang="en-US" baseline="0" dirty="0" err="1"/>
              <a:t>kundig</a:t>
            </a:r>
            <a:r>
              <a:rPr lang="en-US" baseline="0" dirty="0"/>
              <a:t> </a:t>
            </a:r>
            <a:r>
              <a:rPr lang="en-US" baseline="0" dirty="0" err="1"/>
              <a:t>einbringen</a:t>
            </a:r>
            <a:r>
              <a:rPr lang="en-US" baseline="0" dirty="0"/>
              <a:t> </a:t>
            </a:r>
            <a:r>
              <a:rPr lang="en-US" baseline="0" dirty="0" err="1"/>
              <a:t>können</a:t>
            </a:r>
            <a:r>
              <a:rPr lang="en-US" baseline="0" dirty="0"/>
              <a:t> “Expert Elite” </a:t>
            </a:r>
            <a:r>
              <a:rPr lang="en-US" baseline="0" dirty="0" err="1"/>
              <a:t>werden</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84A4BF-8F37-42F8-AAAA-DB62EB3758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17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35</a:t>
            </a:fld>
            <a:endParaRPr lang="en-US"/>
          </a:p>
        </p:txBody>
      </p:sp>
    </p:spTree>
    <p:extLst>
      <p:ext uri="{BB962C8B-B14F-4D97-AF65-F5344CB8AC3E}">
        <p14:creationId xmlns:p14="http://schemas.microsoft.com/office/powerpoint/2010/main" val="1283366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a:p>
            <a:r>
              <a:rPr lang="de-DE"/>
              <a:t>     Mit diesem Service können Sie auf 2D-Zeichnungen, 3D-Modelle,     Broschüren </a:t>
            </a:r>
            <a:endParaRPr lang="en-US"/>
          </a:p>
          <a:p>
            <a:r>
              <a:rPr lang="de-DE"/>
              <a:t>     und Produktspezifikationen zugreifen, die von Herstellern, Lieferanten und  </a:t>
            </a:r>
            <a:endParaRPr lang="en-US"/>
          </a:p>
          <a:p>
            <a:r>
              <a:rPr lang="de-DE"/>
              <a:t>     Handelsplattformen hochgeladen werden. </a:t>
            </a:r>
            <a:endParaRPr/>
          </a:p>
          <a:p>
            <a:endParaRPr lang="de-DE">
              <a:cs typeface="Arial"/>
            </a:endParaRPr>
          </a:p>
        </p:txBody>
      </p:sp>
      <p:sp>
        <p:nvSpPr>
          <p:cNvPr id="4" name="Foliennummernplatzhalter 3"/>
          <p:cNvSpPr>
            <a:spLocks noGrp="1"/>
          </p:cNvSpPr>
          <p:nvPr>
            <p:ph type="sldNum" sz="quarter" idx="10"/>
          </p:nvPr>
        </p:nvSpPr>
        <p:spPr/>
        <p:txBody>
          <a:bodyPr/>
          <a:lstStyle/>
          <a:p>
            <a:fld id="{73E9330B-B1DA-214B-A229-0CB8492B91A5}" type="slidenum">
              <a:rPr lang="en-US" smtClean="0"/>
              <a:pPr/>
              <a:t>36</a:t>
            </a:fld>
            <a:endParaRPr lang="en-US"/>
          </a:p>
        </p:txBody>
      </p:sp>
    </p:spTree>
    <p:extLst>
      <p:ext uri="{BB962C8B-B14F-4D97-AF65-F5344CB8AC3E}">
        <p14:creationId xmlns:p14="http://schemas.microsoft.com/office/powerpoint/2010/main" val="2804246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37</a:t>
            </a:fld>
            <a:endParaRPr lang="en-US"/>
          </a:p>
        </p:txBody>
      </p:sp>
    </p:spTree>
    <p:extLst>
      <p:ext uri="{BB962C8B-B14F-4D97-AF65-F5344CB8AC3E}">
        <p14:creationId xmlns:p14="http://schemas.microsoft.com/office/powerpoint/2010/main" val="424614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E9330B-B1DA-214B-A229-0CB8492B91A5}" type="slidenum">
              <a:rPr lang="en-US" smtClean="0"/>
              <a:pPr/>
              <a:t>38</a:t>
            </a:fld>
            <a:endParaRPr lang="en-US"/>
          </a:p>
        </p:txBody>
      </p:sp>
    </p:spTree>
    <p:extLst>
      <p:ext uri="{BB962C8B-B14F-4D97-AF65-F5344CB8AC3E}">
        <p14:creationId xmlns:p14="http://schemas.microsoft.com/office/powerpoint/2010/main" val="3228396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seite_Unternehmen">
    <p:bg>
      <p:bgPr>
        <a:solidFill>
          <a:schemeClr val="tx1">
            <a:alpha val="0"/>
          </a:schemeClr>
        </a:soli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9587" y="4076698"/>
            <a:ext cx="8128001" cy="4572001"/>
          </a:xfrm>
          <a:prstGeom prst="rect">
            <a:avLst/>
          </a:prstGeom>
        </p:spPr>
      </p:pic>
      <p:pic>
        <p:nvPicPr>
          <p:cNvPr id="6" name="Grafik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29354"/>
            <a:ext cx="8128002" cy="5419345"/>
          </a:xfrm>
          <a:prstGeom prst="rect">
            <a:avLst/>
          </a:prstGeom>
        </p:spPr>
      </p:pic>
      <p:pic>
        <p:nvPicPr>
          <p:cNvPr id="4" name="Grafik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573"/>
            <a:ext cx="8128000" cy="4572000"/>
          </a:xfrm>
          <a:prstGeom prst="rect">
            <a:avLst/>
          </a:prstGeom>
        </p:spPr>
      </p:pic>
      <p:pic>
        <p:nvPicPr>
          <p:cNvPr id="5" name="Grafik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28002" y="-1573"/>
            <a:ext cx="8127999" cy="4571999"/>
          </a:xfrm>
          <a:prstGeom prst="rect">
            <a:avLst/>
          </a:prstGeom>
        </p:spPr>
      </p:pic>
    </p:spTree>
    <p:extLst>
      <p:ext uri="{BB962C8B-B14F-4D97-AF65-F5344CB8AC3E}">
        <p14:creationId xmlns:p14="http://schemas.microsoft.com/office/powerpoint/2010/main" val="190325606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Content (Image left, Copy Right)">
    <p:spTree>
      <p:nvGrpSpPr>
        <p:cNvPr id="1" name=""/>
        <p:cNvGrpSpPr/>
        <p:nvPr/>
      </p:nvGrpSpPr>
      <p:grpSpPr>
        <a:xfrm>
          <a:off x="0" y="0"/>
          <a:ext cx="0" cy="0"/>
          <a:chOff x="0" y="0"/>
          <a:chExt cx="0" cy="0"/>
        </a:xfrm>
      </p:grpSpPr>
      <p:sp>
        <p:nvSpPr>
          <p:cNvPr id="7" name="Title 1"/>
          <p:cNvSpPr>
            <a:spLocks noGrp="1"/>
          </p:cNvSpPr>
          <p:nvPr>
            <p:ph type="title"/>
          </p:nvPr>
        </p:nvSpPr>
        <p:spPr>
          <a:xfrm>
            <a:off x="4312202" y="548408"/>
            <a:ext cx="11279276" cy="579333"/>
          </a:xfrm>
          <a:prstGeom prst="rect">
            <a:avLst/>
          </a:prstGeom>
        </p:spPr>
        <p:txBody>
          <a:bodyPr/>
          <a:lstStyle>
            <a:lvl1pPr>
              <a:defRPr sz="4978">
                <a:solidFill>
                  <a:schemeClr val="tx1"/>
                </a:solidFill>
              </a:defRPr>
            </a:lvl1pPr>
          </a:lstStyle>
          <a:p>
            <a:r>
              <a:rPr lang="de" dirty="0"/>
              <a:t>Click to edit Master title style</a:t>
            </a:r>
            <a:endParaRPr lang="en-US" dirty="0"/>
          </a:p>
        </p:txBody>
      </p:sp>
    </p:spTree>
    <p:extLst>
      <p:ext uri="{BB962C8B-B14F-4D97-AF65-F5344CB8AC3E}">
        <p14:creationId xmlns:p14="http://schemas.microsoft.com/office/powerpoint/2010/main" val="223930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812880" y="1890189"/>
            <a:ext cx="14631908" cy="6356377"/>
          </a:xfrm>
          <a:prstGeom prst="rect">
            <a:avLst/>
          </a:prstGeom>
        </p:spPr>
        <p:txBody>
          <a:bodyPr lIns="73140" tIns="0" rIns="0" bIns="0">
            <a:noAutofit/>
          </a:bodyPr>
          <a:lstStyle>
            <a:lvl1pPr marL="731363" indent="-731363">
              <a:spcAft>
                <a:spcPts val="800"/>
              </a:spcAft>
              <a:buClr>
                <a:schemeClr val="accent4"/>
              </a:buClr>
              <a:buSzPct val="100000"/>
              <a:buFont typeface="Wingdings" charset="2"/>
              <a:buChar char="§"/>
              <a:defRPr sz="4977" b="0">
                <a:solidFill>
                  <a:schemeClr val="tx1"/>
                </a:solidFill>
                <a:latin typeface="Arial" pitchFamily="34" charset="0"/>
                <a:cs typeface="Arial" pitchFamily="34" charset="0"/>
              </a:defRPr>
            </a:lvl1pPr>
            <a:lvl2pPr marL="1478680" indent="-511843">
              <a:spcAft>
                <a:spcPts val="800"/>
              </a:spcAft>
              <a:buClr>
                <a:schemeClr val="accent4"/>
              </a:buClr>
              <a:buSzPct val="100000"/>
              <a:buFont typeface="Wingdings" charset="2"/>
              <a:buChar char="§"/>
              <a:defRPr sz="4267" b="0">
                <a:solidFill>
                  <a:schemeClr val="tx1"/>
                </a:solidFill>
                <a:latin typeface="Arial" pitchFamily="34" charset="0"/>
                <a:cs typeface="Arial" pitchFamily="34" charset="0"/>
              </a:defRPr>
            </a:lvl2pPr>
            <a:lvl3pPr marL="2274888" indent="-460658">
              <a:spcAft>
                <a:spcPts val="800"/>
              </a:spcAft>
              <a:buClr>
                <a:schemeClr val="accent4"/>
              </a:buClr>
              <a:buSzPct val="100000"/>
              <a:buFont typeface="Wingdings" charset="2"/>
              <a:buChar char="§"/>
              <a:defRPr sz="3556" b="0">
                <a:solidFill>
                  <a:schemeClr val="tx1"/>
                </a:solidFill>
                <a:latin typeface="Arial" pitchFamily="34" charset="0"/>
                <a:cs typeface="Arial" pitchFamily="34" charset="0"/>
              </a:defRPr>
            </a:lvl3pPr>
            <a:lvl4pPr marL="3184847" indent="-409475">
              <a:spcAft>
                <a:spcPts val="800"/>
              </a:spcAft>
              <a:buClr>
                <a:schemeClr val="accent4"/>
              </a:buClr>
              <a:buSzPct val="100000"/>
              <a:buFont typeface="Wingdings" charset="2"/>
              <a:buChar char="§"/>
              <a:defRPr sz="3200" b="0">
                <a:solidFill>
                  <a:schemeClr val="tx1"/>
                </a:solidFill>
                <a:latin typeface="Arial" pitchFamily="34" charset="0"/>
                <a:cs typeface="Arial" pitchFamily="34" charset="0"/>
              </a:defRPr>
            </a:lvl4pPr>
            <a:lvl5pPr marL="4094800" indent="-358290">
              <a:spcAft>
                <a:spcPts val="800"/>
              </a:spcAft>
              <a:buClr>
                <a:schemeClr val="accent4"/>
              </a:buClr>
              <a:buSzPct val="100000"/>
              <a:buFont typeface="Wingdings" charset="2"/>
              <a:buChar char="§"/>
              <a:defRPr sz="2844" b="0">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12881" y="366185"/>
            <a:ext cx="14631829" cy="1524000"/>
          </a:xfrm>
          <a:prstGeom prst="rect">
            <a:avLst/>
          </a:prstGeom>
        </p:spPr>
        <p:txBody>
          <a:bodyPr lIns="0" tIns="0" rIns="0" bIns="0" anchor="t" anchorCtr="0">
            <a:noAutofit/>
          </a:bodyPr>
          <a:lstStyle>
            <a:lvl1pPr algn="l">
              <a:defRPr sz="5333" baseline="0">
                <a:solidFill>
                  <a:schemeClr val="accent4"/>
                </a:solidFill>
                <a:latin typeface="Arial" pitchFamily="34" charset="0"/>
                <a:cs typeface="Arial" pitchFamily="34" charset="0"/>
              </a:defRPr>
            </a:lvl1pPr>
          </a:lstStyle>
          <a:p>
            <a:r>
              <a:rPr lang="en-US" dirty="0"/>
              <a:t>Click to edit Master title style</a:t>
            </a:r>
          </a:p>
        </p:txBody>
      </p:sp>
      <p:sp>
        <p:nvSpPr>
          <p:cNvPr id="7" name="Rectangle 6"/>
          <p:cNvSpPr/>
          <p:nvPr userDrawn="1"/>
        </p:nvSpPr>
        <p:spPr>
          <a:xfrm>
            <a:off x="0" y="8610600"/>
            <a:ext cx="16257588" cy="5334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02373" tIns="51185" rIns="102373" bIns="51185" rtlCol="0" anchor="ctr"/>
          <a:lstStyle/>
          <a:p>
            <a:pPr algn="ctr" defTabSz="1015268"/>
            <a:endParaRPr lang="en-US" sz="3911" dirty="0">
              <a:solidFill>
                <a:srgbClr val="FFFFFF"/>
              </a:solidFill>
            </a:endParaRPr>
          </a:p>
        </p:txBody>
      </p:sp>
      <p:pic>
        <p:nvPicPr>
          <p:cNvPr id="8" name="Picture 7" descr="autodesk-logo-rgb-color-logo-black-text-lar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36703" y="8724905"/>
            <a:ext cx="1867536" cy="313055"/>
          </a:xfrm>
          <a:prstGeom prst="rect">
            <a:avLst/>
          </a:prstGeom>
        </p:spPr>
      </p:pic>
      <p:sp>
        <p:nvSpPr>
          <p:cNvPr id="9" name="TextBox 8"/>
          <p:cNvSpPr txBox="1"/>
          <p:nvPr userDrawn="1"/>
        </p:nvSpPr>
        <p:spPr>
          <a:xfrm>
            <a:off x="99227" y="8751381"/>
            <a:ext cx="4683343" cy="218971"/>
          </a:xfrm>
          <a:prstGeom prst="rect">
            <a:avLst/>
          </a:prstGeom>
          <a:noFill/>
        </p:spPr>
        <p:txBody>
          <a:bodyPr wrap="square" lIns="0" tIns="0" rIns="0" bIns="0" rtlCol="0">
            <a:spAutoFit/>
          </a:bodyPr>
          <a:lstStyle/>
          <a:p>
            <a:pPr defTabSz="1015268"/>
            <a:r>
              <a:rPr lang="en-US" sz="1423" dirty="0">
                <a:solidFill>
                  <a:srgbClr val="FFFFFF">
                    <a:lumMod val="65000"/>
                  </a:srgbClr>
                </a:solidFill>
                <a:cs typeface="Arial" pitchFamily="34" charset="0"/>
              </a:rPr>
              <a:t>© 2016 | Global Customer Support &amp; Operations</a:t>
            </a:r>
          </a:p>
        </p:txBody>
      </p:sp>
      <p:sp>
        <p:nvSpPr>
          <p:cNvPr id="12" name="Slide Number Placeholder 3"/>
          <p:cNvSpPr>
            <a:spLocks noGrp="1"/>
          </p:cNvSpPr>
          <p:nvPr>
            <p:ph type="sldNum" sz="quarter" idx="11"/>
          </p:nvPr>
        </p:nvSpPr>
        <p:spPr>
          <a:xfrm>
            <a:off x="7533248" y="8649164"/>
            <a:ext cx="1191094" cy="456273"/>
          </a:xfrm>
          <a:prstGeom prst="rect">
            <a:avLst/>
          </a:prstGeom>
        </p:spPr>
        <p:txBody>
          <a:bodyPr anchor="ctr"/>
          <a:lstStyle>
            <a:lvl1pPr algn="ctr">
              <a:defRPr lang="en-US" sz="1423" b="0" i="0" kern="1200" smtClean="0">
                <a:solidFill>
                  <a:schemeClr val="bg2">
                    <a:lumMod val="65000"/>
                  </a:schemeClr>
                </a:solidFill>
                <a:latin typeface="Arial" pitchFamily="34" charset="0"/>
                <a:ea typeface="+mn-ea"/>
                <a:cs typeface="Arial" pitchFamily="34" charset="0"/>
              </a:defRPr>
            </a:lvl1pPr>
          </a:lstStyle>
          <a:p>
            <a:pPr defTabSz="1015268"/>
            <a:fld id="{F734506C-EF52-4FF2-9904-C2A4DBD83A4B}" type="slidenum">
              <a:rPr lang="de-DE" smtClean="0">
                <a:solidFill>
                  <a:srgbClr val="FFFFFF">
                    <a:lumMod val="65000"/>
                  </a:srgbClr>
                </a:solidFill>
              </a:rPr>
              <a:pPr defTabSz="1015268"/>
              <a:t>‹Nr.›</a:t>
            </a:fld>
            <a:endParaRPr lang="de-DE" dirty="0">
              <a:solidFill>
                <a:srgbClr val="FFFFFF">
                  <a:lumMod val="65000"/>
                </a:srgbClr>
              </a:solidFill>
            </a:endParaRPr>
          </a:p>
        </p:txBody>
      </p:sp>
    </p:spTree>
    <p:extLst>
      <p:ext uri="{BB962C8B-B14F-4D97-AF65-F5344CB8AC3E}">
        <p14:creationId xmlns:p14="http://schemas.microsoft.com/office/powerpoint/2010/main" val="187980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Main Title">
    <p:bg>
      <p:bgPr>
        <a:gradFill>
          <a:gsLst>
            <a:gs pos="0">
              <a:schemeClr val="bg1"/>
            </a:gs>
            <a:gs pos="100000">
              <a:schemeClr val="bg1">
                <a:lumMod val="65000"/>
                <a:alpha val="56000"/>
              </a:schemeClr>
            </a:gs>
            <a:gs pos="55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9587" y="4076698"/>
            <a:ext cx="8128001" cy="4572001"/>
          </a:xfrm>
          <a:prstGeom prst="rect">
            <a:avLst/>
          </a:prstGeom>
        </p:spPr>
      </p:pic>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29354"/>
            <a:ext cx="8128002" cy="5419345"/>
          </a:xfrm>
          <a:prstGeom prst="rect">
            <a:avLst/>
          </a:prstGeom>
        </p:spPr>
      </p:pic>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573"/>
            <a:ext cx="8128000" cy="4572000"/>
          </a:xfrm>
          <a:prstGeom prst="rect">
            <a:avLst/>
          </a:prstGeom>
        </p:spPr>
      </p:pic>
      <p:pic>
        <p:nvPicPr>
          <p:cNvPr id="14" name="Grafik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28002" y="-1573"/>
            <a:ext cx="8127999" cy="4571999"/>
          </a:xfrm>
          <a:prstGeom prst="rect">
            <a:avLst/>
          </a:prstGeom>
        </p:spPr>
      </p:pic>
      <p:sp>
        <p:nvSpPr>
          <p:cNvPr id="7" name="Rectangle 6"/>
          <p:cNvSpPr/>
          <p:nvPr userDrawn="1"/>
        </p:nvSpPr>
        <p:spPr>
          <a:xfrm>
            <a:off x="1" y="2426764"/>
            <a:ext cx="16257588" cy="4088337"/>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02006" tIns="51003" rIns="102006" bIns="51003" anchor="ctr"/>
          <a:lstStyle/>
          <a:p>
            <a:pPr algn="ctr" defTabSz="906762" fontAlgn="auto">
              <a:spcBef>
                <a:spcPts val="0"/>
              </a:spcBef>
              <a:spcAft>
                <a:spcPts val="0"/>
              </a:spcAft>
              <a:defRPr/>
            </a:pPr>
            <a:endParaRPr lang="en-US" sz="1624"/>
          </a:p>
        </p:txBody>
      </p:sp>
      <p:sp>
        <p:nvSpPr>
          <p:cNvPr id="4" name="Text Placeholder 2"/>
          <p:cNvSpPr>
            <a:spLocks noGrp="1"/>
          </p:cNvSpPr>
          <p:nvPr>
            <p:ph type="body" sz="quarter" idx="10"/>
          </p:nvPr>
        </p:nvSpPr>
        <p:spPr>
          <a:xfrm>
            <a:off x="812883" y="3243123"/>
            <a:ext cx="9596241" cy="1606783"/>
          </a:xfrm>
          <a:prstGeom prst="rect">
            <a:avLst/>
          </a:prstGeom>
        </p:spPr>
        <p:txBody>
          <a:bodyPr lIns="0" tIns="0" rIns="0" bIns="0">
            <a:noAutofit/>
          </a:bodyPr>
          <a:lstStyle>
            <a:lvl1pPr marL="0" indent="0">
              <a:spcBef>
                <a:spcPts val="0"/>
              </a:spcBef>
              <a:buNone/>
              <a:defRPr sz="4501" b="1" baseline="0">
                <a:solidFill>
                  <a:schemeClr val="tx1"/>
                </a:solidFill>
                <a:latin typeface="Arial"/>
                <a:cs typeface="Arial"/>
              </a:defRPr>
            </a:lvl1pPr>
          </a:lstStyle>
          <a:p>
            <a:pPr lvl="0"/>
            <a:r>
              <a:rPr lang="en-US" dirty="0" smtClean="0"/>
              <a:t>Click to edit Master text styles</a:t>
            </a:r>
          </a:p>
        </p:txBody>
      </p:sp>
      <p:sp>
        <p:nvSpPr>
          <p:cNvPr id="5" name="Text Placeholder 4"/>
          <p:cNvSpPr>
            <a:spLocks noGrp="1"/>
          </p:cNvSpPr>
          <p:nvPr>
            <p:ph type="body" sz="quarter" idx="12"/>
          </p:nvPr>
        </p:nvSpPr>
        <p:spPr>
          <a:xfrm>
            <a:off x="812887" y="5159374"/>
            <a:ext cx="9596237" cy="516340"/>
          </a:xfrm>
          <a:prstGeom prst="rect">
            <a:avLst/>
          </a:prstGeom>
        </p:spPr>
        <p:txBody>
          <a:bodyPr lIns="0" tIns="0" rIns="0" bIns="0">
            <a:noAutofit/>
          </a:bodyPr>
          <a:lstStyle>
            <a:lvl1pPr marL="0" indent="0">
              <a:spcBef>
                <a:spcPts val="0"/>
              </a:spcBef>
              <a:buNone/>
              <a:defRPr sz="3200" b="0" baseline="0">
                <a:solidFill>
                  <a:srgbClr val="000000"/>
                </a:solidFill>
                <a:latin typeface="Arial"/>
                <a:cs typeface="Arial"/>
              </a:defRPr>
            </a:lvl1pPr>
          </a:lstStyle>
          <a:p>
            <a:pPr lvl="0"/>
            <a:r>
              <a:rPr lang="en-US" dirty="0" smtClean="0"/>
              <a:t>Click to edit Master text styles</a:t>
            </a:r>
          </a:p>
        </p:txBody>
      </p:sp>
      <p:sp>
        <p:nvSpPr>
          <p:cNvPr id="6" name="Text Placeholder 15"/>
          <p:cNvSpPr>
            <a:spLocks noGrp="1"/>
          </p:cNvSpPr>
          <p:nvPr>
            <p:ph type="body" sz="quarter" idx="13"/>
          </p:nvPr>
        </p:nvSpPr>
        <p:spPr>
          <a:xfrm>
            <a:off x="812883" y="5675716"/>
            <a:ext cx="9596241" cy="420284"/>
          </a:xfrm>
          <a:prstGeom prst="rect">
            <a:avLst/>
          </a:prstGeom>
        </p:spPr>
        <p:txBody>
          <a:bodyPr lIns="0" tIns="0" rIns="0" bIns="0">
            <a:noAutofit/>
          </a:bodyPr>
          <a:lstStyle>
            <a:lvl1pPr marL="0" indent="0">
              <a:spcBef>
                <a:spcPts val="0"/>
              </a:spcBef>
              <a:buNone/>
              <a:defRPr sz="2400" b="0" baseline="0">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0777499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Chapter Titl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9587" y="4076698"/>
            <a:ext cx="8128001" cy="4572001"/>
          </a:xfrm>
          <a:prstGeom prst="rect">
            <a:avLst/>
          </a:prstGeom>
        </p:spPr>
      </p:pic>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29354"/>
            <a:ext cx="8128002" cy="5419345"/>
          </a:xfrm>
          <a:prstGeom prst="rect">
            <a:avLst/>
          </a:prstGeom>
        </p:spPr>
      </p:pic>
      <p:pic>
        <p:nvPicPr>
          <p:cNvPr id="10" name="Grafik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573"/>
            <a:ext cx="8128000" cy="4572000"/>
          </a:xfrm>
          <a:prstGeom prst="rect">
            <a:avLst/>
          </a:prstGeom>
        </p:spPr>
      </p:pic>
      <p:pic>
        <p:nvPicPr>
          <p:cNvPr id="11" name="Grafik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28002" y="-1573"/>
            <a:ext cx="8127999" cy="4571999"/>
          </a:xfrm>
          <a:prstGeom prst="rect">
            <a:avLst/>
          </a:prstGeom>
        </p:spPr>
      </p:pic>
      <p:sp>
        <p:nvSpPr>
          <p:cNvPr id="2" name="Title 1"/>
          <p:cNvSpPr>
            <a:spLocks noGrp="1"/>
          </p:cNvSpPr>
          <p:nvPr>
            <p:ph type="title" hasCustomPrompt="1"/>
          </p:nvPr>
        </p:nvSpPr>
        <p:spPr>
          <a:xfrm>
            <a:off x="1589" y="2871265"/>
            <a:ext cx="16255999" cy="3162300"/>
          </a:xfrm>
          <a:prstGeom prst="rect">
            <a:avLst/>
          </a:prstGeom>
          <a:gradFill flip="none" rotWithShape="1">
            <a:gsLst>
              <a:gs pos="20000">
                <a:schemeClr val="bg2">
                  <a:alpha val="88000"/>
                </a:schemeClr>
              </a:gs>
              <a:gs pos="100000">
                <a:schemeClr val="bg2">
                  <a:alpha val="50000"/>
                </a:schemeClr>
              </a:gs>
            </a:gsLst>
            <a:lin ang="0" scaled="1"/>
            <a:tileRect/>
          </a:gradFill>
        </p:spPr>
        <p:txBody>
          <a:bodyPr vert="horz" lIns="0" tIns="0" rIns="0" bIns="0" anchor="ctr" anchorCtr="0"/>
          <a:lstStyle>
            <a:lvl1pPr marL="822983" algn="l">
              <a:defRPr sz="6000" baseline="0">
                <a:solidFill>
                  <a:schemeClr val="tx1"/>
                </a:solidFill>
                <a:latin typeface="Arial" pitchFamily="34" charset="0"/>
                <a:cs typeface="Arial" pitchFamily="34" charset="0"/>
              </a:defRPr>
            </a:lvl1pPr>
          </a:lstStyle>
          <a:p>
            <a:r>
              <a:rPr lang="en-US" dirty="0" smtClean="0"/>
              <a:t>Section/chapter title slide</a:t>
            </a:r>
            <a:endParaRPr lang="en-US" dirty="0"/>
          </a:p>
        </p:txBody>
      </p:sp>
    </p:spTree>
    <p:extLst>
      <p:ext uri="{BB962C8B-B14F-4D97-AF65-F5344CB8AC3E}">
        <p14:creationId xmlns:p14="http://schemas.microsoft.com/office/powerpoint/2010/main" val="35402309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a:xfrm>
            <a:off x="0" y="2"/>
            <a:ext cx="16257588" cy="1461254"/>
          </a:xfrm>
          <a:prstGeom prst="rect">
            <a:avLst/>
          </a:prstGeom>
        </p:spPr>
        <p:txBody>
          <a:bodyPr lIns="91429" tIns="45714" rIns="91429" bIns="45714" anchor="b"/>
          <a:lstStyle>
            <a:lvl1pPr algn="ctr">
              <a:defRPr lang="de-DE" sz="4500" b="1" i="0" kern="1200" baseline="0" dirty="0" smtClean="0">
                <a:solidFill>
                  <a:schemeClr val="tx1"/>
                </a:solidFill>
                <a:latin typeface="Arial" pitchFamily="34" charset="0"/>
                <a:ea typeface="+mj-ea"/>
                <a:cs typeface="Arial" pitchFamily="34" charset="0"/>
              </a:defRPr>
            </a:lvl1pPr>
          </a:lstStyle>
          <a:p>
            <a:r>
              <a:rPr lang="de-DE" dirty="0" smtClean="0"/>
              <a:t>Titelmasterformat durch Klicken bearbeiten</a:t>
            </a:r>
            <a:endParaRPr lang="de-DE" dirty="0"/>
          </a:p>
        </p:txBody>
      </p:sp>
      <p:sp>
        <p:nvSpPr>
          <p:cNvPr id="3" name="Inhaltsplatzhalter 2"/>
          <p:cNvSpPr>
            <a:spLocks noGrp="1"/>
          </p:cNvSpPr>
          <p:nvPr>
            <p:ph idx="1"/>
          </p:nvPr>
        </p:nvSpPr>
        <p:spPr>
          <a:xfrm>
            <a:off x="138896" y="1576642"/>
            <a:ext cx="15903615" cy="6965473"/>
          </a:xfrm>
          <a:prstGeom prst="rect">
            <a:avLst/>
          </a:prstGeom>
        </p:spPr>
        <p:txBody>
          <a:bodyPr lIns="91429" tIns="45714" rIns="91429" bIns="45714"/>
          <a:lstStyle>
            <a:lvl1pPr marL="0" indent="0">
              <a:buFontTx/>
              <a:buNone/>
              <a:defRPr lang="de-DE" sz="3200" kern="1200" baseline="0" dirty="0" smtClean="0">
                <a:solidFill>
                  <a:schemeClr val="tx1"/>
                </a:solidFill>
                <a:latin typeface="Frutiger Next LT W1G"/>
                <a:ea typeface="+mn-ea"/>
                <a:cs typeface="Arial" pitchFamily="34" charset="0"/>
              </a:defRPr>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de-DE" dirty="0" smtClean="0"/>
              <a:t>Textmasterformat bearbeiten</a:t>
            </a:r>
          </a:p>
        </p:txBody>
      </p:sp>
    </p:spTree>
    <p:extLst>
      <p:ext uri="{BB962C8B-B14F-4D97-AF65-F5344CB8AC3E}">
        <p14:creationId xmlns:p14="http://schemas.microsoft.com/office/powerpoint/2010/main" val="43496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ufzählung">
    <p:spTree>
      <p:nvGrpSpPr>
        <p:cNvPr id="1" name=""/>
        <p:cNvGrpSpPr/>
        <p:nvPr/>
      </p:nvGrpSpPr>
      <p:grpSpPr>
        <a:xfrm>
          <a:off x="0" y="0"/>
          <a:ext cx="0" cy="0"/>
          <a:chOff x="0" y="0"/>
          <a:chExt cx="0" cy="0"/>
        </a:xfrm>
      </p:grpSpPr>
      <p:sp>
        <p:nvSpPr>
          <p:cNvPr id="3" name="Titel 1"/>
          <p:cNvSpPr>
            <a:spLocks noGrp="1"/>
          </p:cNvSpPr>
          <p:nvPr>
            <p:ph type="title"/>
          </p:nvPr>
        </p:nvSpPr>
        <p:spPr>
          <a:xfrm>
            <a:off x="0" y="2"/>
            <a:ext cx="16257588" cy="1461254"/>
          </a:xfrm>
          <a:prstGeom prst="rect">
            <a:avLst/>
          </a:prstGeom>
        </p:spPr>
        <p:txBody>
          <a:bodyPr lIns="91429" tIns="45714" rIns="91429" bIns="45714" anchor="b"/>
          <a:lstStyle>
            <a:lvl1pPr algn="ctr">
              <a:defRPr lang="de-DE" sz="4500" b="1" i="0" kern="1200" baseline="0" dirty="0" smtClean="0">
                <a:solidFill>
                  <a:schemeClr val="tx1"/>
                </a:solidFill>
                <a:latin typeface="Arial" pitchFamily="34" charset="0"/>
                <a:ea typeface="+mj-ea"/>
                <a:cs typeface="Arial" pitchFamily="34" charset="0"/>
              </a:defRPr>
            </a:lvl1pPr>
          </a:lstStyle>
          <a:p>
            <a:r>
              <a:rPr lang="de-DE" dirty="0" smtClean="0"/>
              <a:t>Titelmasterformat durch Klicken bearbeiten</a:t>
            </a:r>
            <a:endParaRPr lang="de-DE" dirty="0"/>
          </a:p>
        </p:txBody>
      </p:sp>
      <p:sp>
        <p:nvSpPr>
          <p:cNvPr id="4" name="Inhaltsplatzhalter 2"/>
          <p:cNvSpPr>
            <a:spLocks noGrp="1"/>
          </p:cNvSpPr>
          <p:nvPr>
            <p:ph idx="1"/>
          </p:nvPr>
        </p:nvSpPr>
        <p:spPr>
          <a:xfrm>
            <a:off x="138896" y="1576642"/>
            <a:ext cx="15903615" cy="6965473"/>
          </a:xfrm>
          <a:prstGeom prst="rect">
            <a:avLst/>
          </a:prstGeom>
        </p:spPr>
        <p:txBody>
          <a:bodyPr lIns="91429" tIns="45714" rIns="91429" bIns="45714"/>
          <a:lstStyle>
            <a:lvl1pPr marL="548574" indent="-548574">
              <a:buFontTx/>
              <a:buBlip>
                <a:blip r:embed="rId2"/>
              </a:buBlip>
              <a:defRPr lang="de-DE" sz="3200" kern="1200" baseline="0" dirty="0" smtClean="0">
                <a:solidFill>
                  <a:schemeClr val="tx1"/>
                </a:solidFill>
                <a:latin typeface="Frutiger Next LT W1G"/>
                <a:ea typeface="+mn-ea"/>
                <a:cs typeface="Arial" pitchFamily="34" charset="0"/>
              </a:defRPr>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de-DE" dirty="0" smtClean="0"/>
              <a:t>Textmasterformat bearbeiten</a:t>
            </a:r>
          </a:p>
        </p:txBody>
      </p:sp>
    </p:spTree>
    <p:extLst>
      <p:ext uri="{BB962C8B-B14F-4D97-AF65-F5344CB8AC3E}">
        <p14:creationId xmlns:p14="http://schemas.microsoft.com/office/powerpoint/2010/main" val="334276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sp>
        <p:nvSpPr>
          <p:cNvPr id="3" name="Titel 1"/>
          <p:cNvSpPr>
            <a:spLocks noGrp="1"/>
          </p:cNvSpPr>
          <p:nvPr>
            <p:ph type="title"/>
          </p:nvPr>
        </p:nvSpPr>
        <p:spPr>
          <a:xfrm>
            <a:off x="0" y="2"/>
            <a:ext cx="16257588" cy="1461254"/>
          </a:xfrm>
          <a:prstGeom prst="rect">
            <a:avLst/>
          </a:prstGeom>
        </p:spPr>
        <p:txBody>
          <a:bodyPr lIns="91429" tIns="45714" rIns="91429" bIns="45714" anchor="b"/>
          <a:lstStyle>
            <a:lvl1pPr algn="ctr">
              <a:defRPr lang="de-DE" sz="4500" b="1" i="0" kern="1200" baseline="0" dirty="0" smtClean="0">
                <a:solidFill>
                  <a:schemeClr val="tx1"/>
                </a:solidFill>
                <a:latin typeface="Arial" pitchFamily="34" charset="0"/>
                <a:ea typeface="+mj-ea"/>
                <a:cs typeface="Arial" pitchFamily="34" charset="0"/>
              </a:defRPr>
            </a:lvl1pPr>
          </a:lstStyle>
          <a:p>
            <a:r>
              <a:rPr lang="de-DE" dirty="0" smtClean="0"/>
              <a:t>Titelmasterformat durch Klicken bearbeiten</a:t>
            </a:r>
            <a:endParaRPr lang="de-DE" dirty="0"/>
          </a:p>
        </p:txBody>
      </p:sp>
      <p:sp>
        <p:nvSpPr>
          <p:cNvPr id="4" name="Inhaltsplatzhalter 2"/>
          <p:cNvSpPr>
            <a:spLocks noGrp="1"/>
          </p:cNvSpPr>
          <p:nvPr>
            <p:ph idx="1"/>
          </p:nvPr>
        </p:nvSpPr>
        <p:spPr>
          <a:xfrm>
            <a:off x="138896" y="1576642"/>
            <a:ext cx="7766613" cy="6965473"/>
          </a:xfrm>
          <a:prstGeom prst="rect">
            <a:avLst/>
          </a:prstGeom>
        </p:spPr>
        <p:txBody>
          <a:bodyPr lIns="91429" tIns="45714" rIns="91429" bIns="45714"/>
          <a:lstStyle>
            <a:lvl1pPr marL="548574" indent="-548574">
              <a:buFontTx/>
              <a:buBlip>
                <a:blip r:embed="rId2"/>
              </a:buBlip>
              <a:defRPr lang="de-DE" sz="3200" kern="1200" baseline="0" dirty="0" smtClean="0">
                <a:solidFill>
                  <a:schemeClr val="tx1"/>
                </a:solidFill>
                <a:latin typeface="Frutiger Next LT W1G"/>
                <a:ea typeface="+mn-ea"/>
                <a:cs typeface="Arial" pitchFamily="34" charset="0"/>
              </a:defRPr>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de-DE" dirty="0" smtClean="0"/>
              <a:t>Textmasterformat bearbeiten</a:t>
            </a:r>
          </a:p>
        </p:txBody>
      </p:sp>
      <p:sp>
        <p:nvSpPr>
          <p:cNvPr id="5" name="Inhaltsplatzhalter 2"/>
          <p:cNvSpPr>
            <a:spLocks noGrp="1"/>
          </p:cNvSpPr>
          <p:nvPr>
            <p:ph idx="10"/>
          </p:nvPr>
        </p:nvSpPr>
        <p:spPr>
          <a:xfrm>
            <a:off x="8160152" y="1576643"/>
            <a:ext cx="7958541" cy="6965473"/>
          </a:xfrm>
          <a:prstGeom prst="rect">
            <a:avLst/>
          </a:prstGeom>
        </p:spPr>
        <p:txBody>
          <a:bodyPr lIns="91429" tIns="45714" rIns="91429" bIns="45714"/>
          <a:lstStyle>
            <a:lvl1pPr marL="548574" indent="-548574">
              <a:buFontTx/>
              <a:buBlip>
                <a:blip r:embed="rId2"/>
              </a:buBlip>
              <a:defRPr lang="de-DE" sz="3200" kern="1200" baseline="0" dirty="0" smtClean="0">
                <a:solidFill>
                  <a:schemeClr val="tx1"/>
                </a:solidFill>
                <a:latin typeface="Frutiger Next LT W1G"/>
                <a:ea typeface="+mn-ea"/>
                <a:cs typeface="Arial" pitchFamily="34" charset="0"/>
              </a:defRPr>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de-DE" dirty="0" smtClean="0"/>
              <a:t>Textmasterformat bearbeiten</a:t>
            </a:r>
          </a:p>
        </p:txBody>
      </p:sp>
    </p:spTree>
    <p:extLst>
      <p:ext uri="{BB962C8B-B14F-4D97-AF65-F5344CB8AC3E}">
        <p14:creationId xmlns:p14="http://schemas.microsoft.com/office/powerpoint/2010/main" val="2704890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ufzählung und Bild">
    <p:spTree>
      <p:nvGrpSpPr>
        <p:cNvPr id="1" name=""/>
        <p:cNvGrpSpPr/>
        <p:nvPr/>
      </p:nvGrpSpPr>
      <p:grpSpPr>
        <a:xfrm>
          <a:off x="0" y="0"/>
          <a:ext cx="0" cy="0"/>
          <a:chOff x="0" y="0"/>
          <a:chExt cx="0" cy="0"/>
        </a:xfrm>
      </p:grpSpPr>
      <p:sp>
        <p:nvSpPr>
          <p:cNvPr id="3" name="Titel 1"/>
          <p:cNvSpPr>
            <a:spLocks noGrp="1"/>
          </p:cNvSpPr>
          <p:nvPr>
            <p:ph type="title"/>
          </p:nvPr>
        </p:nvSpPr>
        <p:spPr>
          <a:xfrm>
            <a:off x="0" y="2"/>
            <a:ext cx="16257588" cy="1461254"/>
          </a:xfrm>
          <a:prstGeom prst="rect">
            <a:avLst/>
          </a:prstGeom>
        </p:spPr>
        <p:txBody>
          <a:bodyPr lIns="91429" tIns="45714" rIns="91429" bIns="45714" anchor="b"/>
          <a:lstStyle>
            <a:lvl1pPr algn="ctr">
              <a:defRPr lang="de-DE" sz="4500" b="1" i="0" kern="1200" baseline="0" dirty="0" smtClean="0">
                <a:solidFill>
                  <a:schemeClr val="tx1"/>
                </a:solidFill>
                <a:latin typeface="Arial" pitchFamily="34" charset="0"/>
                <a:ea typeface="+mj-ea"/>
                <a:cs typeface="Arial" pitchFamily="34" charset="0"/>
              </a:defRPr>
            </a:lvl1pPr>
          </a:lstStyle>
          <a:p>
            <a:r>
              <a:rPr lang="de-DE" dirty="0" smtClean="0"/>
              <a:t>Titelmasterformat durch Klicken bearbeiten</a:t>
            </a:r>
            <a:endParaRPr lang="de-DE" dirty="0"/>
          </a:p>
        </p:txBody>
      </p:sp>
      <p:sp>
        <p:nvSpPr>
          <p:cNvPr id="4" name="Inhaltsplatzhalter 2"/>
          <p:cNvSpPr>
            <a:spLocks noGrp="1"/>
          </p:cNvSpPr>
          <p:nvPr>
            <p:ph idx="1"/>
          </p:nvPr>
        </p:nvSpPr>
        <p:spPr>
          <a:xfrm>
            <a:off x="138896" y="1576642"/>
            <a:ext cx="7766613" cy="6965473"/>
          </a:xfrm>
          <a:prstGeom prst="rect">
            <a:avLst/>
          </a:prstGeom>
        </p:spPr>
        <p:txBody>
          <a:bodyPr lIns="91429" tIns="45714" rIns="91429" bIns="45714"/>
          <a:lstStyle>
            <a:lvl1pPr marL="548574" indent="-548574">
              <a:buFontTx/>
              <a:buBlip>
                <a:blip r:embed="rId2"/>
              </a:buBlip>
              <a:defRPr lang="de-DE" sz="3200" kern="1200" baseline="0" dirty="0" smtClean="0">
                <a:solidFill>
                  <a:schemeClr val="tx1"/>
                </a:solidFill>
                <a:latin typeface="Frutiger Next LT W1G"/>
                <a:ea typeface="+mn-ea"/>
                <a:cs typeface="Arial" pitchFamily="34" charset="0"/>
              </a:defRPr>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de-DE" dirty="0" smtClean="0"/>
              <a:t>Textmasterformat bearbeiten</a:t>
            </a:r>
          </a:p>
        </p:txBody>
      </p:sp>
      <p:sp>
        <p:nvSpPr>
          <p:cNvPr id="6" name="Text Placeholder 16"/>
          <p:cNvSpPr>
            <a:spLocks noGrp="1"/>
          </p:cNvSpPr>
          <p:nvPr>
            <p:ph type="body" sz="quarter" idx="14" hasCustomPrompt="1"/>
          </p:nvPr>
        </p:nvSpPr>
        <p:spPr>
          <a:xfrm>
            <a:off x="8261373" y="4771172"/>
            <a:ext cx="7183336" cy="230952"/>
          </a:xfrm>
          <a:prstGeom prst="rect">
            <a:avLst/>
          </a:prstGeom>
        </p:spPr>
        <p:txBody>
          <a:bodyPr vert="horz" lIns="0" tIns="0" rIns="0" bIns="0"/>
          <a:lstStyle>
            <a:lvl1pPr marL="0" indent="0">
              <a:buNone/>
              <a:defRPr sz="1100" baseline="0">
                <a:solidFill>
                  <a:schemeClr val="tx1">
                    <a:lumMod val="65000"/>
                    <a:lumOff val="35000"/>
                  </a:schemeClr>
                </a:solidFill>
                <a:latin typeface="Arial" pitchFamily="34" charset="0"/>
                <a:cs typeface="Arial" pitchFamily="34" charset="0"/>
              </a:defRPr>
            </a:lvl1pPr>
          </a:lstStyle>
          <a:p>
            <a:pPr lvl="0"/>
            <a:r>
              <a:rPr lang="en-US" dirty="0" smtClean="0"/>
              <a:t>Image credit line goes here</a:t>
            </a:r>
            <a:endParaRPr lang="en-US" dirty="0"/>
          </a:p>
        </p:txBody>
      </p:sp>
      <p:sp>
        <p:nvSpPr>
          <p:cNvPr id="7" name="Text Placeholder 16"/>
          <p:cNvSpPr>
            <a:spLocks noGrp="1"/>
          </p:cNvSpPr>
          <p:nvPr>
            <p:ph type="body" sz="quarter" idx="19" hasCustomPrompt="1"/>
          </p:nvPr>
        </p:nvSpPr>
        <p:spPr>
          <a:xfrm>
            <a:off x="8261373" y="8017874"/>
            <a:ext cx="7183336" cy="230952"/>
          </a:xfrm>
          <a:prstGeom prst="rect">
            <a:avLst/>
          </a:prstGeom>
        </p:spPr>
        <p:txBody>
          <a:bodyPr vert="horz" lIns="0" tIns="0" rIns="0" bIns="0"/>
          <a:lstStyle>
            <a:lvl1pPr marL="0" indent="0">
              <a:buNone/>
              <a:defRPr sz="1100" baseline="0">
                <a:solidFill>
                  <a:schemeClr val="tx1">
                    <a:lumMod val="65000"/>
                    <a:lumOff val="35000"/>
                  </a:schemeClr>
                </a:solidFill>
                <a:latin typeface="Arial" pitchFamily="34" charset="0"/>
                <a:cs typeface="Arial" pitchFamily="34" charset="0"/>
              </a:defRPr>
            </a:lvl1pPr>
          </a:lstStyle>
          <a:p>
            <a:pPr lvl="0"/>
            <a:r>
              <a:rPr lang="en-US" dirty="0" smtClean="0"/>
              <a:t>Image credit line goes here</a:t>
            </a:r>
            <a:endParaRPr lang="en-US" dirty="0"/>
          </a:p>
        </p:txBody>
      </p:sp>
      <p:sp>
        <p:nvSpPr>
          <p:cNvPr id="8" name="Picture Placeholder 6"/>
          <p:cNvSpPr>
            <a:spLocks noGrp="1"/>
          </p:cNvSpPr>
          <p:nvPr>
            <p:ph type="pic" sz="quarter" idx="13"/>
          </p:nvPr>
        </p:nvSpPr>
        <p:spPr>
          <a:xfrm>
            <a:off x="8261373" y="1890186"/>
            <a:ext cx="7183336" cy="2880986"/>
          </a:xfrm>
          <a:prstGeom prst="rect">
            <a:avLst/>
          </a:prstGeom>
        </p:spPr>
        <p:txBody>
          <a:bodyPr vert="horz"/>
          <a:lstStyle>
            <a:lvl1pPr marL="0" indent="0">
              <a:buClr>
                <a:schemeClr val="accent4"/>
              </a:buClr>
              <a:buNone/>
              <a:defRPr>
                <a:latin typeface="Arial" pitchFamily="34" charset="0"/>
                <a:cs typeface="Arial" pitchFamily="34" charset="0"/>
              </a:defRPr>
            </a:lvl1pPr>
          </a:lstStyle>
          <a:p>
            <a:r>
              <a:rPr lang="en-US" dirty="0" smtClean="0"/>
              <a:t>Click icon to add picture</a:t>
            </a:r>
            <a:endParaRPr lang="en-US" dirty="0"/>
          </a:p>
        </p:txBody>
      </p:sp>
      <p:sp>
        <p:nvSpPr>
          <p:cNvPr id="9" name="Picture Placeholder 6"/>
          <p:cNvSpPr>
            <a:spLocks noGrp="1"/>
          </p:cNvSpPr>
          <p:nvPr>
            <p:ph type="pic" sz="quarter" idx="18"/>
          </p:nvPr>
        </p:nvSpPr>
        <p:spPr>
          <a:xfrm>
            <a:off x="8261373" y="5136888"/>
            <a:ext cx="7183336" cy="2880986"/>
          </a:xfrm>
          <a:prstGeom prst="rect">
            <a:avLst/>
          </a:prstGeom>
        </p:spPr>
        <p:txBody>
          <a:bodyPr vert="horz"/>
          <a:lstStyle>
            <a:lvl1pPr marL="0" indent="0">
              <a:buClr>
                <a:schemeClr val="accent4"/>
              </a:buClr>
              <a:buNone/>
              <a:defRPr>
                <a:latin typeface="Arial" pitchFamily="34" charset="0"/>
                <a:cs typeface="Arial" pitchFamily="34" charset="0"/>
              </a:defRPr>
            </a:lvl1pPr>
          </a:lstStyle>
          <a:p>
            <a:r>
              <a:rPr lang="en-US" dirty="0" smtClean="0"/>
              <a:t>Click icon to add picture</a:t>
            </a:r>
            <a:endParaRPr lang="en-US" dirty="0"/>
          </a:p>
        </p:txBody>
      </p:sp>
    </p:spTree>
    <p:extLst>
      <p:ext uri="{BB962C8B-B14F-4D97-AF65-F5344CB8AC3E}">
        <p14:creationId xmlns:p14="http://schemas.microsoft.com/office/powerpoint/2010/main" val="2807653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0"/>
            <a:ext cx="16257588" cy="8610600"/>
          </a:xfrm>
          <a:prstGeom prst="rect">
            <a:avLst/>
          </a:prstGeom>
        </p:spPr>
        <p:txBody>
          <a:bodyPr anchor="ctr"/>
          <a:lstStyle>
            <a:lvl1pPr marL="0" indent="0" algn="ctr">
              <a:buNone/>
              <a:defRPr sz="14400" b="1">
                <a:solidFill>
                  <a:schemeClr val="tx1"/>
                </a:solidFill>
                <a:latin typeface="Arial" pitchFamily="34" charset="0"/>
                <a:cs typeface="Arial" pitchFamily="34" charset="0"/>
              </a:defRPr>
            </a:lvl1pPr>
          </a:lstStyle>
          <a:p>
            <a:pPr lvl="0"/>
            <a:r>
              <a:rPr lang="en-US" dirty="0" smtClean="0"/>
              <a:t>Keyword </a:t>
            </a:r>
            <a:br>
              <a:rPr lang="en-US" dirty="0" smtClean="0"/>
            </a:br>
            <a:r>
              <a:rPr lang="en-US" dirty="0" smtClean="0"/>
              <a:t>slide</a:t>
            </a:r>
          </a:p>
        </p:txBody>
      </p:sp>
    </p:spTree>
    <p:extLst>
      <p:ext uri="{BB962C8B-B14F-4D97-AF65-F5344CB8AC3E}">
        <p14:creationId xmlns:p14="http://schemas.microsoft.com/office/powerpoint/2010/main" val="2691880938"/>
      </p:ext>
    </p:extLst>
  </p:cSld>
  <p:clrMapOvr>
    <a:masterClrMapping/>
  </p:clrMapOvr>
  <p:transition/>
  <p:timing>
    <p:tnLst>
      <p:par>
        <p:cTn id="1" dur="indefinite" restart="never" nodeType="tmRoot"/>
      </p:par>
    </p:tnLst>
  </p:timing>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los">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1176" y="2981589"/>
            <a:ext cx="13333647" cy="2822582"/>
          </a:xfrm>
          <a:prstGeom prst="rect">
            <a:avLst/>
          </a:prstGeom>
        </p:spPr>
      </p:pic>
    </p:spTree>
    <p:extLst>
      <p:ext uri="{BB962C8B-B14F-4D97-AF65-F5344CB8AC3E}">
        <p14:creationId xmlns:p14="http://schemas.microsoft.com/office/powerpoint/2010/main" val="34005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gs>
            <a:gs pos="100000">
              <a:schemeClr val="bg1">
                <a:lumMod val="65000"/>
                <a:alpha val="56000"/>
              </a:schemeClr>
            </a:gs>
            <a:gs pos="55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p:cNvSpPr/>
          <p:nvPr userDrawn="1"/>
        </p:nvSpPr>
        <p:spPr>
          <a:xfrm>
            <a:off x="0" y="8636000"/>
            <a:ext cx="16257588" cy="50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Grafik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7160" y="8643188"/>
            <a:ext cx="1701478" cy="511085"/>
          </a:xfrm>
          <a:prstGeom prst="rect">
            <a:avLst/>
          </a:prstGeom>
        </p:spPr>
      </p:pic>
      <p:pic>
        <p:nvPicPr>
          <p:cNvPr id="5" name="Grafik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46463" y="8687079"/>
            <a:ext cx="1702510" cy="423302"/>
          </a:xfrm>
          <a:prstGeom prst="rect">
            <a:avLst/>
          </a:prstGeom>
        </p:spPr>
      </p:pic>
    </p:spTree>
    <p:extLst>
      <p:ext uri="{BB962C8B-B14F-4D97-AF65-F5344CB8AC3E}">
        <p14:creationId xmlns:p14="http://schemas.microsoft.com/office/powerpoint/2010/main" val="420512451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86" r:id="rId4"/>
    <p:sldLayoutId id="2147483684" r:id="rId5"/>
    <p:sldLayoutId id="2147483683" r:id="rId6"/>
    <p:sldLayoutId id="2147483685" r:id="rId7"/>
    <p:sldLayoutId id="2147483678" r:id="rId8"/>
    <p:sldLayoutId id="2147483687" r:id="rId9"/>
    <p:sldLayoutId id="2147483692" r:id="rId10"/>
    <p:sldLayoutId id="2147483693" r:id="rId11"/>
  </p:sldLayoutIdLst>
  <p:timing>
    <p:tnLst>
      <p:par>
        <p:cTn id="1" dur="indefinite" restart="never" nodeType="tmRoot"/>
      </p:par>
    </p:tnLst>
  </p:timing>
  <p:hf sldNum="0" hdr="0" dt="0"/>
  <p:txStyles>
    <p:titleStyle>
      <a:lvl1pPr algn="l" defTabSz="812810" rtl="0" eaLnBrk="1" latinLnBrk="0" hangingPunct="1">
        <a:spcBef>
          <a:spcPct val="0"/>
        </a:spcBef>
        <a:buNone/>
        <a:defRPr sz="4500" b="1" i="0" kern="1200" baseline="0">
          <a:solidFill>
            <a:srgbClr val="1B58A8"/>
          </a:solidFill>
          <a:latin typeface="Frutiger Next LT W1G"/>
          <a:ea typeface="+mj-ea"/>
          <a:cs typeface="Frutiger Next LT W1G"/>
        </a:defRPr>
      </a:lvl1pPr>
    </p:titleStyle>
    <p:bodyStyle>
      <a:lvl1pPr marL="685800" indent="-685800" algn="l" defTabSz="812810" rtl="0" eaLnBrk="1" latinLnBrk="0" hangingPunct="1">
        <a:spcBef>
          <a:spcPts val="0"/>
        </a:spcBef>
        <a:buFont typeface="Wingdings" charset="2"/>
        <a:buChar char="§"/>
        <a:defRPr sz="4500" b="0" i="0" kern="1200" baseline="0">
          <a:solidFill>
            <a:schemeClr val="tx1"/>
          </a:solidFill>
          <a:latin typeface="Frutiger Next LT W1G"/>
          <a:ea typeface="+mn-ea"/>
          <a:cs typeface="Frutiger Next LT W1G"/>
        </a:defRPr>
      </a:lvl1pPr>
      <a:lvl2pPr marL="1320817" indent="-508006" algn="l" defTabSz="812810" rtl="0" eaLnBrk="1" latinLnBrk="0" hangingPunct="1">
        <a:spcBef>
          <a:spcPct val="20000"/>
        </a:spcBef>
        <a:buFont typeface="Wingdings" charset="2"/>
        <a:buChar char="§"/>
        <a:defRPr sz="360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27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24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6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6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6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2810" rtl="0" eaLnBrk="1" latinLnBrk="0" hangingPunct="1">
        <a:defRPr sz="3200" kern="1200">
          <a:solidFill>
            <a:schemeClr val="tx1"/>
          </a:solidFill>
          <a:latin typeface="+mn-lt"/>
          <a:ea typeface="+mn-ea"/>
          <a:cs typeface="+mn-cs"/>
        </a:defRPr>
      </a:lvl1pPr>
      <a:lvl2pPr marL="812810" algn="l" defTabSz="812810" rtl="0" eaLnBrk="1" latinLnBrk="0" hangingPunct="1">
        <a:defRPr sz="3200" kern="1200">
          <a:solidFill>
            <a:schemeClr val="tx1"/>
          </a:solidFill>
          <a:latin typeface="+mn-lt"/>
          <a:ea typeface="+mn-ea"/>
          <a:cs typeface="+mn-cs"/>
        </a:defRPr>
      </a:lvl2pPr>
      <a:lvl3pPr marL="1625620" algn="l" defTabSz="812810" rtl="0" eaLnBrk="1" latinLnBrk="0" hangingPunct="1">
        <a:defRPr sz="3200" kern="1200">
          <a:solidFill>
            <a:schemeClr val="tx1"/>
          </a:solidFill>
          <a:latin typeface="+mn-lt"/>
          <a:ea typeface="+mn-ea"/>
          <a:cs typeface="+mn-cs"/>
        </a:defRPr>
      </a:lvl3pPr>
      <a:lvl4pPr marL="2438430" algn="l" defTabSz="812810" rtl="0" eaLnBrk="1" latinLnBrk="0" hangingPunct="1">
        <a:defRPr sz="3200" kern="1200">
          <a:solidFill>
            <a:schemeClr val="tx1"/>
          </a:solidFill>
          <a:latin typeface="+mn-lt"/>
          <a:ea typeface="+mn-ea"/>
          <a:cs typeface="+mn-cs"/>
        </a:defRPr>
      </a:lvl4pPr>
      <a:lvl5pPr marL="3251241" algn="l" defTabSz="812810" rtl="0" eaLnBrk="1" latinLnBrk="0" hangingPunct="1">
        <a:defRPr sz="3200" kern="1200">
          <a:solidFill>
            <a:schemeClr val="tx1"/>
          </a:solidFill>
          <a:latin typeface="+mn-lt"/>
          <a:ea typeface="+mn-ea"/>
          <a:cs typeface="+mn-cs"/>
        </a:defRPr>
      </a:lvl5pPr>
      <a:lvl6pPr marL="4064051" algn="l" defTabSz="812810" rtl="0" eaLnBrk="1" latinLnBrk="0" hangingPunct="1">
        <a:defRPr sz="3200" kern="1200">
          <a:solidFill>
            <a:schemeClr val="tx1"/>
          </a:solidFill>
          <a:latin typeface="+mn-lt"/>
          <a:ea typeface="+mn-ea"/>
          <a:cs typeface="+mn-cs"/>
        </a:defRPr>
      </a:lvl6pPr>
      <a:lvl7pPr marL="4876861" algn="l" defTabSz="812810" rtl="0" eaLnBrk="1" latinLnBrk="0" hangingPunct="1">
        <a:defRPr sz="3200" kern="1200">
          <a:solidFill>
            <a:schemeClr val="tx1"/>
          </a:solidFill>
          <a:latin typeface="+mn-lt"/>
          <a:ea typeface="+mn-ea"/>
          <a:cs typeface="+mn-cs"/>
        </a:defRPr>
      </a:lvl7pPr>
      <a:lvl8pPr marL="5689671" algn="l" defTabSz="812810" rtl="0" eaLnBrk="1" latinLnBrk="0" hangingPunct="1">
        <a:defRPr sz="3200" kern="1200">
          <a:solidFill>
            <a:schemeClr val="tx1"/>
          </a:solidFill>
          <a:latin typeface="+mn-lt"/>
          <a:ea typeface="+mn-ea"/>
          <a:cs typeface="+mn-cs"/>
        </a:defRPr>
      </a:lvl8pPr>
      <a:lvl9pPr marL="6502481" algn="l" defTabSz="81281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hyperlink" Target="http://www.autodesk.com/creativecommo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hyperlink" Target="http://www.autodesk.com/creativecomm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hyperlink" Target="http://www.autodesk.com/creativecommon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hyperlink" Target="http://www.autodesk.com/creativecommon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www.autodesk.de/forum" TargetMode="External"/><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6.png"/><Relationship Id="rId4"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1.png"/><Relationship Id="rId4"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hyperlink" Target="#!/url=./filesMAPUSE/GUID-1F33941D-D6A7-43E4-B6CF-D98D07B204D9.htm"/><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url=./filesMAPUSE/GUID-C24129D6-34BB-4CFC-98EB-6F589D001CFB.htm"/><Relationship Id="rId5" Type="http://schemas.openxmlformats.org/officeDocument/2006/relationships/hyperlink" Target="#!/url=./filesMAPUSE/GUID-01CCDB04-10DA-4DF2-96F3-FE49B439121B.htm"/><Relationship Id="rId4" Type="http://schemas.openxmlformats.org/officeDocument/2006/relationships/hyperlink" Target="#!/url=./filesMAPUSE/GUID-1E63C3C2-F6A2-4B65-B3D4-0B01EC402462.htm"/><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6.png"/><Relationship Id="rId4"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autodesk.com/creativecommons" TargetMode="External"/><Relationship Id="rId1" Type="http://schemas.openxmlformats.org/officeDocument/2006/relationships/slideLayout" Target="../slideLayouts/slideLayout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812883" y="2751527"/>
            <a:ext cx="9596241" cy="1606783"/>
          </a:xfrm>
        </p:spPr>
        <p:txBody>
          <a:bodyPr/>
          <a:lstStyle/>
          <a:p>
            <a:r>
              <a:rPr lang="de-DE" dirty="0" smtClean="0">
                <a:latin typeface="Calibri Light" panose="020F0302020204030204" pitchFamily="34" charset="0"/>
                <a:cs typeface="Calibri Light" panose="020F0302020204030204" pitchFamily="34" charset="0"/>
              </a:rPr>
              <a:t>AutoCAD und AutoCAD </a:t>
            </a:r>
            <a:r>
              <a:rPr lang="de-DE" dirty="0" err="1" smtClean="0">
                <a:latin typeface="Calibri Light" panose="020F0302020204030204" pitchFamily="34" charset="0"/>
                <a:cs typeface="Calibri Light" panose="020F0302020204030204" pitchFamily="34" charset="0"/>
              </a:rPr>
              <a:t>Map</a:t>
            </a:r>
            <a:r>
              <a:rPr lang="de-DE" dirty="0" smtClean="0">
                <a:latin typeface="Calibri Light" panose="020F0302020204030204" pitchFamily="34" charset="0"/>
                <a:cs typeface="Calibri Light" panose="020F0302020204030204" pitchFamily="34" charset="0"/>
              </a:rPr>
              <a:t> 3D 2019</a:t>
            </a:r>
          </a:p>
          <a:p>
            <a:r>
              <a:rPr lang="de-DE" dirty="0" smtClean="0">
                <a:latin typeface="Calibri Light" panose="020F0302020204030204" pitchFamily="34" charset="0"/>
                <a:cs typeface="Calibri Light" panose="020F0302020204030204" pitchFamily="34" charset="0"/>
              </a:rPr>
              <a:t>Neuerungen - Tipps und Tricks</a:t>
            </a:r>
            <a:endParaRPr lang="de-DE" dirty="0">
              <a:latin typeface="Calibri Light" panose="020F0302020204030204" pitchFamily="34" charset="0"/>
              <a:cs typeface="Calibri Light" panose="020F0302020204030204" pitchFamily="34" charset="0"/>
            </a:endParaRPr>
          </a:p>
        </p:txBody>
      </p:sp>
      <p:sp>
        <p:nvSpPr>
          <p:cNvPr id="4" name="Textplatzhalter 3"/>
          <p:cNvSpPr>
            <a:spLocks noGrp="1"/>
          </p:cNvSpPr>
          <p:nvPr>
            <p:ph type="body" sz="quarter" idx="12"/>
          </p:nvPr>
        </p:nvSpPr>
        <p:spPr>
          <a:xfrm>
            <a:off x="812883" y="4983103"/>
            <a:ext cx="13266670" cy="1461763"/>
          </a:xfrm>
        </p:spPr>
        <p:txBody>
          <a:bodyPr/>
          <a:lstStyle/>
          <a:p>
            <a:r>
              <a:rPr lang="de-DE" dirty="0" smtClean="0">
                <a:latin typeface="Calibri Light" panose="020F0302020204030204" pitchFamily="34" charset="0"/>
                <a:cs typeface="Calibri Light" panose="020F0302020204030204" pitchFamily="34" charset="0"/>
              </a:rPr>
              <a:t>Dipl. Ing. Janine Ines Krüger				krueger@contelos.de			</a:t>
            </a:r>
            <a:r>
              <a:rPr lang="de-DE" sz="2400" dirty="0" smtClean="0">
                <a:latin typeface="Calibri Light" panose="020F0302020204030204" pitchFamily="34" charset="0"/>
                <a:cs typeface="Calibri Light" panose="020F0302020204030204" pitchFamily="34" charset="0"/>
              </a:rPr>
              <a:t>			</a:t>
            </a:r>
          </a:p>
          <a:p>
            <a:r>
              <a:rPr lang="de-DE" dirty="0" smtClean="0">
                <a:latin typeface="Calibri Light" panose="020F0302020204030204" pitchFamily="34" charset="0"/>
                <a:cs typeface="Calibri Light" panose="020F0302020204030204" pitchFamily="34" charset="0"/>
              </a:rPr>
              <a:t>Contelos GmbH</a:t>
            </a:r>
            <a:r>
              <a:rPr lang="de-DE" dirty="0" smtClean="0"/>
              <a:t>			</a:t>
            </a:r>
            <a:endParaRPr lang="de-DE" dirty="0"/>
          </a:p>
        </p:txBody>
      </p:sp>
    </p:spTree>
    <p:extLst>
      <p:ext uri="{BB962C8B-B14F-4D97-AF65-F5344CB8AC3E}">
        <p14:creationId xmlns:p14="http://schemas.microsoft.com/office/powerpoint/2010/main" val="1015240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Textfeld 2"/>
          <p:cNvSpPr txBox="1"/>
          <p:nvPr/>
        </p:nvSpPr>
        <p:spPr>
          <a:xfrm>
            <a:off x="658849" y="1862175"/>
            <a:ext cx="14939889" cy="6986528"/>
          </a:xfrm>
          <a:prstGeom prst="rect">
            <a:avLst/>
          </a:prstGeom>
          <a:noFill/>
        </p:spPr>
        <p:txBody>
          <a:bodyPr wrap="square" rtlCol="0">
            <a:spAutoFit/>
          </a:bodyPr>
          <a:lstStyle/>
          <a:p>
            <a:r>
              <a:rPr lang="de-DE" dirty="0" smtClean="0">
                <a:latin typeface="Calibri Light" panose="020F0302020204030204" pitchFamily="34" charset="0"/>
                <a:cs typeface="Calibri Light" panose="020F0302020204030204" pitchFamily="34" charset="0"/>
              </a:rPr>
              <a:t>Während der Verarbeitung der Ansichten, </a:t>
            </a:r>
          </a:p>
          <a:p>
            <a:r>
              <a:rPr lang="de-DE" dirty="0" smtClean="0">
                <a:latin typeface="Calibri Light" panose="020F0302020204030204" pitchFamily="34" charset="0"/>
                <a:cs typeface="Calibri Light" panose="020F0302020204030204" pitchFamily="34" charset="0"/>
              </a:rPr>
              <a:t>können Sie weiterarbeiten.</a:t>
            </a:r>
          </a:p>
          <a:p>
            <a:endParaRPr lang="de-DE" b="1"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Ansicht kann im Autodesk Viewer überprüft werden</a:t>
            </a:r>
          </a:p>
          <a:p>
            <a:endParaRPr lang="de-DE" b="1"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Es wird ein Link generiert, den Sie per Mail verschicken </a:t>
            </a:r>
          </a:p>
          <a:p>
            <a:r>
              <a:rPr lang="de-DE" dirty="0" smtClean="0">
                <a:latin typeface="Calibri Light" panose="020F0302020204030204" pitchFamily="34" charset="0"/>
                <a:cs typeface="Calibri Light" panose="020F0302020204030204" pitchFamily="34" charset="0"/>
              </a:rPr>
              <a:t>können.</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Nur Abonnenten können eine freigegebene Ansicht erstellen.</a:t>
            </a:r>
          </a:p>
          <a:p>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Jeder Nutzer mit einem Autodesk Konto, kann auf die Daten zugreifen.</a:t>
            </a:r>
            <a:endParaRPr lang="de-DE" dirty="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pic>
        <p:nvPicPr>
          <p:cNvPr id="11" name="Grafik 10"/>
          <p:cNvPicPr>
            <a:picLocks noChangeAspect="1"/>
          </p:cNvPicPr>
          <p:nvPr/>
        </p:nvPicPr>
        <p:blipFill>
          <a:blip r:embed="rId4"/>
          <a:stretch>
            <a:fillRect/>
          </a:stretch>
        </p:blipFill>
        <p:spPr>
          <a:xfrm>
            <a:off x="9779907" y="1862175"/>
            <a:ext cx="5772150" cy="3514725"/>
          </a:xfrm>
          <a:prstGeom prst="rect">
            <a:avLst/>
          </a:prstGeom>
        </p:spPr>
      </p:pic>
    </p:spTree>
    <p:extLst>
      <p:ext uri="{BB962C8B-B14F-4D97-AF65-F5344CB8AC3E}">
        <p14:creationId xmlns:p14="http://schemas.microsoft.com/office/powerpoint/2010/main" val="2492499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Textfeld 2"/>
          <p:cNvSpPr txBox="1"/>
          <p:nvPr/>
        </p:nvSpPr>
        <p:spPr>
          <a:xfrm>
            <a:off x="658849" y="1862175"/>
            <a:ext cx="14939889" cy="6001643"/>
          </a:xfrm>
          <a:prstGeom prst="rect">
            <a:avLst/>
          </a:prstGeom>
          <a:noFill/>
        </p:spPr>
        <p:txBody>
          <a:bodyPr wrap="square" rtlCol="0">
            <a:spAutoFit/>
          </a:bodyPr>
          <a:lstStyle/>
          <a:p>
            <a:r>
              <a:rPr lang="de-DE" b="1" dirty="0" smtClean="0">
                <a:latin typeface="Calibri Light" panose="020F0302020204030204" pitchFamily="34" charset="0"/>
                <a:cs typeface="Calibri Light" panose="020F0302020204030204" pitchFamily="34" charset="0"/>
              </a:rPr>
              <a:t>Systemvariablen für die Zusammenarbeit über Freigegebene Ansichten:</a:t>
            </a:r>
          </a:p>
          <a:p>
            <a:endParaRPr lang="de-DE" dirty="0" smtClean="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r>
              <a:rPr lang="de-DE" b="1" dirty="0" smtClean="0">
                <a:latin typeface="Calibri Light" panose="020F0302020204030204" pitchFamily="34" charset="0"/>
                <a:cs typeface="Calibri Light" panose="020F0302020204030204" pitchFamily="34" charset="0"/>
              </a:rPr>
              <a:t>SHAREVIEWPROPERTIES</a:t>
            </a:r>
            <a:r>
              <a:rPr lang="de-DE" dirty="0" smtClean="0">
                <a:latin typeface="Calibri Light" panose="020F0302020204030204" pitchFamily="34" charset="0"/>
                <a:cs typeface="Calibri Light" panose="020F0302020204030204" pitchFamily="34" charset="0"/>
              </a:rPr>
              <a:t>: Legt fest, ob Zeichnungseigenschaften bei freigegebenen Ansichten berücksichtigt werden.</a:t>
            </a:r>
          </a:p>
          <a:p>
            <a:endParaRPr lang="de-DE" dirty="0">
              <a:latin typeface="Calibri Light" panose="020F0302020204030204" pitchFamily="34" charset="0"/>
              <a:cs typeface="Calibri Light" panose="020F0302020204030204" pitchFamily="34" charset="0"/>
            </a:endParaRPr>
          </a:p>
          <a:p>
            <a:r>
              <a:rPr lang="de-DE" b="1" dirty="0" smtClean="0">
                <a:latin typeface="Calibri Light" panose="020F0302020204030204" pitchFamily="34" charset="0"/>
                <a:cs typeface="Calibri Light" panose="020F0302020204030204" pitchFamily="34" charset="0"/>
              </a:rPr>
              <a:t>O ( Ausgangswert</a:t>
            </a:r>
            <a:r>
              <a:rPr lang="de-DE" dirty="0" smtClean="0">
                <a:latin typeface="Calibri Light" panose="020F0302020204030204" pitchFamily="34" charset="0"/>
                <a:cs typeface="Calibri Light" panose="020F0302020204030204" pitchFamily="34" charset="0"/>
              </a:rPr>
              <a:t>)   : Zeichnungseigenschaften mit freigegebene Ansichten nicht 	</a:t>
            </a:r>
          </a:p>
          <a:p>
            <a:r>
              <a:rPr lang="de-DE" dirty="0" smtClean="0">
                <a:latin typeface="Calibri Light" panose="020F0302020204030204" pitchFamily="34" charset="0"/>
                <a:cs typeface="Calibri Light" panose="020F0302020204030204" pitchFamily="34" charset="0"/>
              </a:rPr>
              <a:t>				  einbeziehen</a:t>
            </a:r>
          </a:p>
          <a:p>
            <a:r>
              <a:rPr lang="de-DE" b="1" dirty="0" smtClean="0">
                <a:latin typeface="Calibri Light" panose="020F0302020204030204" pitchFamily="34" charset="0"/>
                <a:cs typeface="Calibri Light" panose="020F0302020204030204" pitchFamily="34" charset="0"/>
              </a:rPr>
              <a:t>1		</a:t>
            </a:r>
            <a:r>
              <a:rPr lang="de-DE" dirty="0" smtClean="0">
                <a:latin typeface="Calibri Light" panose="020F0302020204030204" pitchFamily="34" charset="0"/>
                <a:cs typeface="Calibri Light" panose="020F0302020204030204" pitchFamily="34" charset="0"/>
              </a:rPr>
              <a:t>		: </a:t>
            </a:r>
            <a:r>
              <a:rPr lang="de-DE" dirty="0">
                <a:latin typeface="Calibri Light" panose="020F0302020204030204" pitchFamily="34" charset="0"/>
                <a:cs typeface="Calibri Light" panose="020F0302020204030204" pitchFamily="34" charset="0"/>
              </a:rPr>
              <a:t>Zeichnungseigenschaften mit freigegebene Ansichten </a:t>
            </a:r>
            <a:r>
              <a:rPr lang="de-DE" dirty="0" smtClean="0">
                <a:latin typeface="Calibri Light" panose="020F0302020204030204" pitchFamily="34" charset="0"/>
                <a:cs typeface="Calibri Light" panose="020F0302020204030204" pitchFamily="34" charset="0"/>
              </a:rPr>
              <a:t>einbeziehen</a:t>
            </a:r>
            <a:endParaRPr lang="de-DE" dirty="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13758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Textfeld 2"/>
          <p:cNvSpPr txBox="1"/>
          <p:nvPr/>
        </p:nvSpPr>
        <p:spPr>
          <a:xfrm>
            <a:off x="835688" y="1727577"/>
            <a:ext cx="14939889" cy="6986528"/>
          </a:xfrm>
          <a:prstGeom prst="rect">
            <a:avLst/>
          </a:prstGeom>
          <a:noFill/>
        </p:spPr>
        <p:txBody>
          <a:bodyPr wrap="square" rtlCol="0">
            <a:spAutoFit/>
          </a:bodyPr>
          <a:lstStyle/>
          <a:p>
            <a:r>
              <a:rPr lang="de-DE" b="1" dirty="0" smtClean="0">
                <a:latin typeface="Calibri Light" panose="020F0302020204030204" pitchFamily="34" charset="0"/>
                <a:cs typeface="Calibri Light" panose="020F0302020204030204" pitchFamily="34" charset="0"/>
              </a:rPr>
              <a:t>Systemvariablen für die Zusammenarbeit über Freigegebene Ansichten:</a:t>
            </a:r>
          </a:p>
          <a:p>
            <a:endParaRPr lang="de-DE" dirty="0" smtClean="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r>
              <a:rPr lang="de-DE" b="1" dirty="0" smtClean="0">
                <a:latin typeface="Calibri Light" panose="020F0302020204030204" pitchFamily="34" charset="0"/>
                <a:cs typeface="Calibri Light" panose="020F0302020204030204" pitchFamily="34" charset="0"/>
              </a:rPr>
              <a:t>SHAREVIEWTYPE: </a:t>
            </a:r>
            <a:r>
              <a:rPr lang="de-DE" dirty="0" smtClean="0">
                <a:latin typeface="Calibri Light" panose="020F0302020204030204" pitchFamily="34" charset="0"/>
                <a:cs typeface="Calibri Light" panose="020F0302020204030204" pitchFamily="34" charset="0"/>
              </a:rPr>
              <a:t>Legt fest, ob eine freigegebene Ansicht aus der aktuelle Ansicht dem Modellbereich, einem Layout oder aus der gesamten Zeichnung erstellt wird.</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O (Ausgangswert): Erstellt keine freigegebenen Ansichten</a:t>
            </a:r>
          </a:p>
          <a:p>
            <a:r>
              <a:rPr lang="de-DE" dirty="0" smtClean="0">
                <a:latin typeface="Calibri Light" panose="020F0302020204030204" pitchFamily="34" charset="0"/>
                <a:cs typeface="Calibri Light" panose="020F0302020204030204" pitchFamily="34" charset="0"/>
              </a:rPr>
              <a:t>1			     : Erstellt eine freigegebene Ansicht für den aktuellen Bereich, einen</a:t>
            </a:r>
          </a:p>
          <a:p>
            <a:r>
              <a:rPr lang="de-DE" dirty="0" smtClean="0">
                <a:latin typeface="Calibri Light" panose="020F0302020204030204" pitchFamily="34" charset="0"/>
                <a:cs typeface="Calibri Light" panose="020F0302020204030204" pitchFamily="34" charset="0"/>
              </a:rPr>
              <a:t>			       Modellbereich oder ein Layout</a:t>
            </a:r>
          </a:p>
          <a:p>
            <a:r>
              <a:rPr lang="de-DE" dirty="0" smtClean="0">
                <a:latin typeface="Calibri Light" panose="020F0302020204030204" pitchFamily="34" charset="0"/>
                <a:cs typeface="Calibri Light" panose="020F0302020204030204" pitchFamily="34" charset="0"/>
              </a:rPr>
              <a:t>2			     : Erstellt eine freigegebene Ansicht für die gesamte Zeichnung, den </a:t>
            </a:r>
          </a:p>
          <a:p>
            <a:r>
              <a:rPr lang="de-DE" dirty="0" smtClean="0">
                <a:latin typeface="Calibri Light" panose="020F0302020204030204" pitchFamily="34" charset="0"/>
                <a:cs typeface="Calibri Light" panose="020F0302020204030204" pitchFamily="34" charset="0"/>
              </a:rPr>
              <a:t>			       Modellbereich und alle Layouts</a:t>
            </a:r>
          </a:p>
          <a:p>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1266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Textfeld 2"/>
          <p:cNvSpPr txBox="1"/>
          <p:nvPr/>
        </p:nvSpPr>
        <p:spPr>
          <a:xfrm>
            <a:off x="756976" y="1388752"/>
            <a:ext cx="14939889" cy="8463855"/>
          </a:xfrm>
          <a:prstGeom prst="rect">
            <a:avLst/>
          </a:prstGeom>
          <a:noFill/>
        </p:spPr>
        <p:txBody>
          <a:bodyPr wrap="square" rtlCol="0">
            <a:spAutoFit/>
          </a:bodyPr>
          <a:lstStyle/>
          <a:p>
            <a:r>
              <a:rPr lang="de-DE" b="1" dirty="0" smtClean="0">
                <a:latin typeface="Calibri Light" panose="020F0302020204030204" pitchFamily="34" charset="0"/>
                <a:cs typeface="Calibri Light" panose="020F0302020204030204" pitchFamily="34" charset="0"/>
              </a:rPr>
              <a:t>Neue Befehle unter der Registerkarte Zusammenarbeit</a:t>
            </a:r>
          </a:p>
          <a:p>
            <a:endParaRPr lang="de-DE" b="1" dirty="0" smtClean="0">
              <a:latin typeface="Calibri Light" panose="020F0302020204030204" pitchFamily="34" charset="0"/>
              <a:cs typeface="Calibri Light" panose="020F0302020204030204" pitchFamily="34" charset="0"/>
            </a:endParaRPr>
          </a:p>
          <a:p>
            <a:pPr lvl="0"/>
            <a:r>
              <a:rPr lang="de-DE" b="1" dirty="0" smtClean="0">
                <a:latin typeface="Calibri Light" panose="020F0302020204030204" pitchFamily="34" charset="0"/>
                <a:cs typeface="Calibri Light" panose="020F0302020204030204" pitchFamily="34" charset="0"/>
              </a:rPr>
              <a:t>Freigegebene </a:t>
            </a:r>
            <a:r>
              <a:rPr lang="de-DE" b="1" dirty="0">
                <a:latin typeface="Calibri Light" panose="020F0302020204030204" pitchFamily="34" charset="0"/>
                <a:cs typeface="Calibri Light" panose="020F0302020204030204" pitchFamily="34" charset="0"/>
              </a:rPr>
              <a:t>Ansichten oder </a:t>
            </a:r>
            <a:endParaRPr lang="de-DE" b="1" dirty="0" smtClean="0">
              <a:latin typeface="Calibri Light" panose="020F0302020204030204" pitchFamily="34" charset="0"/>
              <a:cs typeface="Calibri Light" panose="020F0302020204030204" pitchFamily="34" charset="0"/>
            </a:endParaRPr>
          </a:p>
          <a:p>
            <a:pPr lvl="0"/>
            <a:r>
              <a:rPr lang="de-DE" b="1" dirty="0" smtClean="0">
                <a:latin typeface="Calibri Light" panose="020F0302020204030204" pitchFamily="34" charset="0"/>
                <a:cs typeface="Calibri Light" panose="020F0302020204030204" pitchFamily="34" charset="0"/>
              </a:rPr>
              <a:t>Befehl </a:t>
            </a:r>
            <a:r>
              <a:rPr lang="de-DE" b="1" dirty="0">
                <a:latin typeface="Calibri Light" panose="020F0302020204030204" pitchFamily="34" charset="0"/>
                <a:cs typeface="Calibri Light" panose="020F0302020204030204" pitchFamily="34" charset="0"/>
              </a:rPr>
              <a:t>„FREIGANSICHTENÖFFN“:</a:t>
            </a:r>
            <a:r>
              <a:rPr lang="de-DE" dirty="0">
                <a:latin typeface="Calibri Light" panose="020F0302020204030204" pitchFamily="34" charset="0"/>
                <a:cs typeface="Calibri Light" panose="020F0302020204030204" pitchFamily="34" charset="0"/>
              </a:rPr>
              <a:t> </a:t>
            </a:r>
            <a:endParaRPr lang="de-DE" dirty="0" smtClean="0">
              <a:latin typeface="Calibri Light" panose="020F0302020204030204" pitchFamily="34" charset="0"/>
              <a:cs typeface="Calibri Light" panose="020F0302020204030204" pitchFamily="34" charset="0"/>
            </a:endParaRPr>
          </a:p>
          <a:p>
            <a:pPr lvl="0"/>
            <a:endParaRPr lang="de-DE"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Öffnet die Palette Freigegebene Ansichten. </a:t>
            </a:r>
            <a:endParaRPr lang="de-DE" dirty="0" smtClean="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Die </a:t>
            </a:r>
            <a:r>
              <a:rPr lang="de-DE" dirty="0">
                <a:latin typeface="Calibri Light" panose="020F0302020204030204" pitchFamily="34" charset="0"/>
                <a:cs typeface="Calibri Light" panose="020F0302020204030204" pitchFamily="34" charset="0"/>
              </a:rPr>
              <a:t>Palette Freigegebene Ansichten wird </a:t>
            </a:r>
            <a:r>
              <a:rPr lang="de-DE" dirty="0" smtClean="0">
                <a:latin typeface="Calibri Light" panose="020F0302020204030204" pitchFamily="34" charset="0"/>
                <a:cs typeface="Calibri Light" panose="020F0302020204030204" pitchFamily="34" charset="0"/>
              </a:rPr>
              <a:t>angezeigt. </a:t>
            </a:r>
            <a:r>
              <a:rPr lang="de-DE" dirty="0">
                <a:latin typeface="Calibri Light" panose="020F0302020204030204" pitchFamily="34" charset="0"/>
                <a:cs typeface="Calibri Light" panose="020F0302020204030204" pitchFamily="34" charset="0"/>
              </a:rPr>
              <a:t>In ihr werden freigegebene Ansichten, gepostete Nachrichten und Antworten hinsichtlich freigegebener Ansichten aufgelistet, die vorübergehend in die Cloud hochgeladen wurden. </a:t>
            </a:r>
            <a:endParaRPr lang="de-DE" dirty="0" smtClean="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Die </a:t>
            </a:r>
            <a:r>
              <a:rPr lang="de-DE" dirty="0">
                <a:latin typeface="Calibri Light" panose="020F0302020204030204" pitchFamily="34" charset="0"/>
                <a:cs typeface="Calibri Light" panose="020F0302020204030204" pitchFamily="34" charset="0"/>
              </a:rPr>
              <a:t>Nachrichten können auf bestimmte Speicherorte und Bereiche innerhalb einer Zeichnung verweisen, um die Online-Zusammenarbeit zu erleichtern.</a:t>
            </a:r>
          </a:p>
          <a:p>
            <a:endParaRPr lang="de-DE" b="1"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pic>
        <p:nvPicPr>
          <p:cNvPr id="5" name="Grafik 4"/>
          <p:cNvPicPr/>
          <p:nvPr/>
        </p:nvPicPr>
        <p:blipFill rotWithShape="1">
          <a:blip r:embed="rId4"/>
          <a:srcRect r="62791"/>
          <a:stretch/>
        </p:blipFill>
        <p:spPr bwMode="auto">
          <a:xfrm>
            <a:off x="8341401" y="2305672"/>
            <a:ext cx="5913755" cy="19215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361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pic>
        <p:nvPicPr>
          <p:cNvPr id="5" name="ACAD 2019 Freigegebene Ansicht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9803" y="804231"/>
            <a:ext cx="14152621" cy="7459756"/>
          </a:xfrm>
          <a:prstGeom prst="rect">
            <a:avLst/>
          </a:prstGeom>
        </p:spPr>
      </p:pic>
    </p:spTree>
    <p:extLst>
      <p:ext uri="{BB962C8B-B14F-4D97-AF65-F5344CB8AC3E}">
        <p14:creationId xmlns:p14="http://schemas.microsoft.com/office/powerpoint/2010/main" val="3288204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Textfeld 2"/>
          <p:cNvSpPr txBox="1"/>
          <p:nvPr/>
        </p:nvSpPr>
        <p:spPr>
          <a:xfrm>
            <a:off x="658849" y="1897127"/>
            <a:ext cx="14939889" cy="6986528"/>
          </a:xfrm>
          <a:prstGeom prst="rect">
            <a:avLst/>
          </a:prstGeom>
          <a:noFill/>
        </p:spPr>
        <p:txBody>
          <a:bodyPr wrap="square" rtlCol="0">
            <a:spAutoFit/>
          </a:bodyPr>
          <a:lstStyle/>
          <a:p>
            <a:pPr lvl="0"/>
            <a:r>
              <a:rPr lang="de-DE" b="1" dirty="0" smtClean="0">
                <a:latin typeface="Calibri Light" panose="020F0302020204030204" pitchFamily="34" charset="0"/>
                <a:cs typeface="Calibri Light" panose="020F0302020204030204" pitchFamily="34" charset="0"/>
              </a:rPr>
              <a:t>DWG </a:t>
            </a:r>
            <a:r>
              <a:rPr lang="de-DE" b="1" dirty="0">
                <a:latin typeface="Calibri Light" panose="020F0302020204030204" pitchFamily="34" charset="0"/>
                <a:cs typeface="Calibri Light" panose="020F0302020204030204" pitchFamily="34" charset="0"/>
              </a:rPr>
              <a:t>Vergleichen oder Befehl „VERGLEICH“:  </a:t>
            </a:r>
            <a:endParaRPr lang="de-DE" b="1" dirty="0" smtClean="0">
              <a:latin typeface="Calibri Light" panose="020F0302020204030204" pitchFamily="34" charset="0"/>
              <a:cs typeface="Calibri Light" panose="020F0302020204030204" pitchFamily="34" charset="0"/>
            </a:endParaRPr>
          </a:p>
          <a:p>
            <a:pPr lvl="0"/>
            <a:endParaRPr lang="de-DE"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Vergleicht die Unterschiede zwischen zwei Revisionen </a:t>
            </a:r>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derselben </a:t>
            </a:r>
            <a:r>
              <a:rPr lang="de-DE" dirty="0">
                <a:latin typeface="Calibri Light" panose="020F0302020204030204" pitchFamily="34" charset="0"/>
                <a:cs typeface="Calibri Light" panose="020F0302020204030204" pitchFamily="34" charset="0"/>
              </a:rPr>
              <a:t>Zeichnung oder unterschiedlichen </a:t>
            </a:r>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Zeichnungen </a:t>
            </a:r>
            <a:r>
              <a:rPr lang="de-DE" dirty="0">
                <a:latin typeface="Calibri Light" panose="020F0302020204030204" pitchFamily="34" charset="0"/>
                <a:cs typeface="Calibri Light" panose="020F0302020204030204" pitchFamily="34" charset="0"/>
              </a:rPr>
              <a:t>und hebt diese hervor. </a:t>
            </a:r>
            <a:endParaRPr lang="de-DE" dirty="0" smtClean="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Mit DWG Vergleichen können Sie einen visuellen </a:t>
            </a:r>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Vergleich </a:t>
            </a:r>
            <a:r>
              <a:rPr lang="de-DE" dirty="0">
                <a:latin typeface="Calibri Light" panose="020F0302020204030204" pitchFamily="34" charset="0"/>
                <a:cs typeface="Calibri Light" panose="020F0302020204030204" pitchFamily="34" charset="0"/>
              </a:rPr>
              <a:t>zwischen den Revisionen derselben </a:t>
            </a:r>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Zeichnung </a:t>
            </a:r>
            <a:r>
              <a:rPr lang="de-DE" dirty="0">
                <a:latin typeface="Calibri Light" panose="020F0302020204030204" pitchFamily="34" charset="0"/>
                <a:cs typeface="Calibri Light" panose="020F0302020204030204" pitchFamily="34" charset="0"/>
              </a:rPr>
              <a:t>oder verschiedener Zeichnungen </a:t>
            </a:r>
            <a:r>
              <a:rPr lang="de-DE" dirty="0" smtClean="0">
                <a:latin typeface="Calibri Light" panose="020F0302020204030204" pitchFamily="34" charset="0"/>
                <a:cs typeface="Calibri Light" panose="020F0302020204030204" pitchFamily="34" charset="0"/>
              </a:rPr>
              <a:t>anstellen </a:t>
            </a:r>
            <a:r>
              <a:rPr lang="de-DE" dirty="0">
                <a:latin typeface="Calibri Light" panose="020F0302020204030204" pitchFamily="34" charset="0"/>
                <a:cs typeface="Calibri Light" panose="020F0302020204030204" pitchFamily="34" charset="0"/>
              </a:rPr>
              <a:t>und die Änderungen prüfen. </a:t>
            </a:r>
            <a:endParaRPr lang="de-DE" dirty="0" smtClean="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pic>
        <p:nvPicPr>
          <p:cNvPr id="6" name="Grafik 5"/>
          <p:cNvPicPr/>
          <p:nvPr/>
        </p:nvPicPr>
        <p:blipFill>
          <a:blip r:embed="rId4"/>
          <a:stretch>
            <a:fillRect/>
          </a:stretch>
        </p:blipFill>
        <p:spPr>
          <a:xfrm>
            <a:off x="9926958" y="2279775"/>
            <a:ext cx="4935512" cy="3533160"/>
          </a:xfrm>
          <a:prstGeom prst="rect">
            <a:avLst/>
          </a:prstGeom>
        </p:spPr>
      </p:pic>
    </p:spTree>
    <p:extLst>
      <p:ext uri="{BB962C8B-B14F-4D97-AF65-F5344CB8AC3E}">
        <p14:creationId xmlns:p14="http://schemas.microsoft.com/office/powerpoint/2010/main" val="2165918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Textfeld 2"/>
          <p:cNvSpPr txBox="1"/>
          <p:nvPr/>
        </p:nvSpPr>
        <p:spPr>
          <a:xfrm>
            <a:off x="612168" y="1407808"/>
            <a:ext cx="14939889" cy="6494085"/>
          </a:xfrm>
          <a:prstGeom prst="rect">
            <a:avLst/>
          </a:prstGeom>
          <a:noFill/>
        </p:spPr>
        <p:txBody>
          <a:bodyPr wrap="square" rtlCol="0">
            <a:spAutoFit/>
          </a:bodyPr>
          <a:lstStyle/>
          <a:p>
            <a:pPr lvl="0"/>
            <a:r>
              <a:rPr lang="de-DE" b="1" dirty="0" smtClean="0">
                <a:latin typeface="Calibri Light" panose="020F0302020204030204" pitchFamily="34" charset="0"/>
                <a:cs typeface="Calibri Light" panose="020F0302020204030204" pitchFamily="34" charset="0"/>
              </a:rPr>
              <a:t>DWG </a:t>
            </a:r>
            <a:r>
              <a:rPr lang="de-DE" b="1" dirty="0">
                <a:latin typeface="Calibri Light" panose="020F0302020204030204" pitchFamily="34" charset="0"/>
                <a:cs typeface="Calibri Light" panose="020F0302020204030204" pitchFamily="34" charset="0"/>
              </a:rPr>
              <a:t>Vergleichen oder Befehl „VERGLEICH“:  </a:t>
            </a:r>
            <a:endParaRPr lang="de-DE" b="1" dirty="0" smtClean="0">
              <a:latin typeface="Calibri Light" panose="020F0302020204030204" pitchFamily="34" charset="0"/>
              <a:cs typeface="Calibri Light" panose="020F0302020204030204" pitchFamily="34" charset="0"/>
            </a:endParaRPr>
          </a:p>
          <a:p>
            <a:pPr lvl="0"/>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Beim </a:t>
            </a:r>
            <a:r>
              <a:rPr lang="de-DE" dirty="0">
                <a:latin typeface="Calibri Light" panose="020F0302020204030204" pitchFamily="34" charset="0"/>
                <a:cs typeface="Calibri Light" panose="020F0302020204030204" pitchFamily="34" charset="0"/>
              </a:rPr>
              <a:t>Vergleich identifiziert die Funktion Objekte, </a:t>
            </a:r>
            <a:r>
              <a:rPr lang="de-DE" dirty="0" smtClean="0">
                <a:latin typeface="Calibri Light" panose="020F0302020204030204" pitchFamily="34" charset="0"/>
                <a:cs typeface="Calibri Light" panose="020F0302020204030204" pitchFamily="34" charset="0"/>
              </a:rPr>
              <a:t>die </a:t>
            </a:r>
            <a:r>
              <a:rPr lang="de-DE" dirty="0">
                <a:latin typeface="Calibri Light" panose="020F0302020204030204" pitchFamily="34" charset="0"/>
                <a:cs typeface="Calibri Light" panose="020F0302020204030204" pitchFamily="34" charset="0"/>
              </a:rPr>
              <a:t>in der Überprüfungszeichnung geändert, dieser </a:t>
            </a:r>
            <a:r>
              <a:rPr lang="de-DE" dirty="0" smtClean="0">
                <a:latin typeface="Calibri Light" panose="020F0302020204030204" pitchFamily="34" charset="0"/>
                <a:cs typeface="Calibri Light" panose="020F0302020204030204" pitchFamily="34" charset="0"/>
              </a:rPr>
              <a:t>hinzugefügt </a:t>
            </a:r>
            <a:r>
              <a:rPr lang="de-DE" dirty="0">
                <a:latin typeface="Calibri Light" panose="020F0302020204030204" pitchFamily="34" charset="0"/>
                <a:cs typeface="Calibri Light" panose="020F0302020204030204" pitchFamily="34" charset="0"/>
              </a:rPr>
              <a:t>oder daraus entfernt wurden. </a:t>
            </a:r>
            <a:endParaRPr lang="de-DE" dirty="0" smtClean="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Der </a:t>
            </a:r>
            <a:r>
              <a:rPr lang="de-DE" dirty="0">
                <a:latin typeface="Calibri Light" panose="020F0302020204030204" pitchFamily="34" charset="0"/>
                <a:cs typeface="Calibri Light" panose="020F0302020204030204" pitchFamily="34" charset="0"/>
              </a:rPr>
              <a:t>vorgegebene zweifarbige Vergleichsmodus </a:t>
            </a:r>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hebt die </a:t>
            </a:r>
            <a:r>
              <a:rPr lang="de-DE" dirty="0">
                <a:latin typeface="Calibri Light" panose="020F0302020204030204" pitchFamily="34" charset="0"/>
                <a:cs typeface="Calibri Light" panose="020F0302020204030204" pitchFamily="34" charset="0"/>
              </a:rPr>
              <a:t>Unterschiede mit den Farben Grün </a:t>
            </a:r>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und </a:t>
            </a:r>
            <a:r>
              <a:rPr lang="de-DE" dirty="0">
                <a:latin typeface="Calibri Light" panose="020F0302020204030204" pitchFamily="34" charset="0"/>
                <a:cs typeface="Calibri Light" panose="020F0302020204030204" pitchFamily="34" charset="0"/>
              </a:rPr>
              <a:t>Rot hervor.</a:t>
            </a:r>
          </a:p>
          <a:p>
            <a:endParaRPr lang="de-DE" dirty="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pic>
        <p:nvPicPr>
          <p:cNvPr id="2" name="Grafik 1"/>
          <p:cNvPicPr>
            <a:picLocks noChangeAspect="1"/>
          </p:cNvPicPr>
          <p:nvPr/>
        </p:nvPicPr>
        <p:blipFill>
          <a:blip r:embed="rId4"/>
          <a:stretch>
            <a:fillRect/>
          </a:stretch>
        </p:blipFill>
        <p:spPr>
          <a:xfrm>
            <a:off x="8855242" y="4299284"/>
            <a:ext cx="6063623" cy="3740966"/>
          </a:xfrm>
          <a:prstGeom prst="rect">
            <a:avLst/>
          </a:prstGeom>
        </p:spPr>
      </p:pic>
    </p:spTree>
    <p:extLst>
      <p:ext uri="{BB962C8B-B14F-4D97-AF65-F5344CB8AC3E}">
        <p14:creationId xmlns:p14="http://schemas.microsoft.com/office/powerpoint/2010/main" val="11557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DWG Vergleichen</a:t>
            </a:r>
            <a:endParaRPr lang="de-DE" sz="4000" dirty="0">
              <a:latin typeface="Calibri Light" panose="020F0302020204030204" pitchFamily="34" charset="0"/>
              <a:cs typeface="Calibri Light" panose="020F0302020204030204" pitchFamily="34" charset="0"/>
            </a:endParaRPr>
          </a:p>
        </p:txBody>
      </p:sp>
      <p:pic>
        <p:nvPicPr>
          <p:cNvPr id="5" name="ACAD Zeichnungsverglei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9410" y="804232"/>
            <a:ext cx="13989081" cy="7373554"/>
          </a:xfrm>
          <a:prstGeom prst="rect">
            <a:avLst/>
          </a:prstGeom>
        </p:spPr>
      </p:pic>
    </p:spTree>
    <p:extLst>
      <p:ext uri="{BB962C8B-B14F-4D97-AF65-F5344CB8AC3E}">
        <p14:creationId xmlns:p14="http://schemas.microsoft.com/office/powerpoint/2010/main" val="356624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626576" y="1120809"/>
            <a:ext cx="14557605" cy="7762845"/>
          </a:xfrm>
        </p:spPr>
        <p:txBody>
          <a:bodyPr/>
          <a:lstStyle/>
          <a:p>
            <a:r>
              <a:rPr lang="de-DE" b="1" dirty="0">
                <a:latin typeface="Calibri Light" panose="020F0302020204030204" pitchFamily="34" charset="0"/>
                <a:cs typeface="Calibri Light" panose="020F0302020204030204" pitchFamily="34" charset="0"/>
              </a:rPr>
              <a:t>Neue Befehle für Internet und </a:t>
            </a:r>
            <a:r>
              <a:rPr lang="de-DE" b="1" dirty="0" smtClean="0">
                <a:latin typeface="Calibri Light" panose="020F0302020204030204" pitchFamily="34" charset="0"/>
                <a:cs typeface="Calibri Light" panose="020F0302020204030204" pitchFamily="34" charset="0"/>
              </a:rPr>
              <a:t>Handy</a:t>
            </a:r>
          </a:p>
          <a:p>
            <a:endParaRPr lang="de-DE" b="1" dirty="0">
              <a:latin typeface="Calibri Light" panose="020F0302020204030204" pitchFamily="34" charset="0"/>
              <a:cs typeface="Calibri Light" panose="020F0302020204030204" pitchFamily="34" charset="0"/>
            </a:endParaRPr>
          </a:p>
          <a:p>
            <a:r>
              <a:rPr lang="de-DE" b="1" dirty="0" smtClean="0">
                <a:latin typeface="Calibri Light" panose="020F0302020204030204" pitchFamily="34" charset="0"/>
                <a:cs typeface="Calibri Light" panose="020F0302020204030204" pitchFamily="34" charset="0"/>
              </a:rPr>
              <a:t>Befehl OPENFROMWEBMOBILE: </a:t>
            </a:r>
          </a:p>
          <a:p>
            <a:r>
              <a:rPr lang="de-DE" dirty="0">
                <a:latin typeface="Calibri Light" panose="020F0302020204030204" pitchFamily="34" charset="0"/>
                <a:cs typeface="Calibri Light" panose="020F0302020204030204" pitchFamily="34" charset="0"/>
              </a:rPr>
              <a:t>Öffnet eine Zeichnungsdatei aus Ihrem Autodesk Web &amp; Mobil-Konto</a:t>
            </a:r>
            <a:r>
              <a:rPr lang="de-DE" dirty="0" smtClean="0">
                <a:latin typeface="Calibri Light" panose="020F0302020204030204" pitchFamily="34" charset="0"/>
                <a:cs typeface="Calibri Light" panose="020F0302020204030204" pitchFamily="34" charset="0"/>
              </a:rPr>
              <a:t>:</a:t>
            </a:r>
          </a:p>
          <a:p>
            <a:endParaRPr lang="de-DE" b="1"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Dieser </a:t>
            </a:r>
            <a:r>
              <a:rPr lang="de-DE" dirty="0">
                <a:latin typeface="Calibri Light" panose="020F0302020204030204" pitchFamily="34" charset="0"/>
                <a:cs typeface="Calibri Light" panose="020F0302020204030204" pitchFamily="34" charset="0"/>
              </a:rPr>
              <a:t>Befehl ähnelt dem Befehl „ÖFFNEN“, mit dem Unterschied, dass der Standardspeicherort Ihr Autodesk Web und Mobile-Online-Konto ist</a:t>
            </a:r>
            <a:r>
              <a:rPr lang="de-DE" dirty="0" smtClean="0">
                <a:latin typeface="Calibri Light" panose="020F0302020204030204" pitchFamily="34" charset="0"/>
                <a:cs typeface="Calibri Light" panose="020F0302020204030204" pitchFamily="34" charset="0"/>
              </a:rPr>
              <a:t>.</a:t>
            </a:r>
          </a:p>
          <a:p>
            <a:endParaRPr lang="de-DE"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Wenn die Zeichnungsdatei im Web, auf einem </a:t>
            </a:r>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Mobilgerät </a:t>
            </a:r>
            <a:r>
              <a:rPr lang="de-DE" dirty="0">
                <a:latin typeface="Calibri Light" panose="020F0302020204030204" pitchFamily="34" charset="0"/>
                <a:cs typeface="Calibri Light" panose="020F0302020204030204" pitchFamily="34" charset="0"/>
              </a:rPr>
              <a:t>oder auf einem anderen </a:t>
            </a:r>
            <a:r>
              <a:rPr lang="de-DE" dirty="0" smtClean="0">
                <a:latin typeface="Calibri Light" panose="020F0302020204030204" pitchFamily="34" charset="0"/>
                <a:cs typeface="Calibri Light" panose="020F0302020204030204" pitchFamily="34" charset="0"/>
              </a:rPr>
              <a:t>Desktop-</a:t>
            </a:r>
          </a:p>
          <a:p>
            <a:r>
              <a:rPr lang="de-DE" dirty="0" smtClean="0">
                <a:latin typeface="Calibri Light" panose="020F0302020204030204" pitchFamily="34" charset="0"/>
                <a:cs typeface="Calibri Light" panose="020F0302020204030204" pitchFamily="34" charset="0"/>
              </a:rPr>
              <a:t>Computer </a:t>
            </a:r>
            <a:r>
              <a:rPr lang="de-DE" dirty="0">
                <a:latin typeface="Calibri Light" panose="020F0302020204030204" pitchFamily="34" charset="0"/>
                <a:cs typeface="Calibri Light" panose="020F0302020204030204" pitchFamily="34" charset="0"/>
              </a:rPr>
              <a:t>geöffnet und gespeichert wird, behält </a:t>
            </a:r>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die </a:t>
            </a:r>
            <a:r>
              <a:rPr lang="de-DE" dirty="0">
                <a:latin typeface="Calibri Light" panose="020F0302020204030204" pitchFamily="34" charset="0"/>
                <a:cs typeface="Calibri Light" panose="020F0302020204030204" pitchFamily="34" charset="0"/>
              </a:rPr>
              <a:t>Zeichnungsdatei ihre DWG-Version bei.</a:t>
            </a:r>
          </a:p>
          <a:p>
            <a:endParaRPr lang="de-DE" b="1" dirty="0" smtClean="0">
              <a:latin typeface="Calibri Light" panose="020F0302020204030204" pitchFamily="34" charset="0"/>
              <a:cs typeface="Calibri Light" panose="020F0302020204030204" pitchFamily="34" charset="0"/>
            </a:endParaRPr>
          </a:p>
        </p:txBody>
      </p:sp>
      <p:pic>
        <p:nvPicPr>
          <p:cNvPr id="5" name="Grafik 4"/>
          <p:cNvPicPr/>
          <p:nvPr/>
        </p:nvPicPr>
        <p:blipFill>
          <a:blip r:embed="rId4"/>
          <a:stretch>
            <a:fillRect/>
          </a:stretch>
        </p:blipFill>
        <p:spPr>
          <a:xfrm>
            <a:off x="9903282" y="5193030"/>
            <a:ext cx="5054600" cy="2744470"/>
          </a:xfrm>
          <a:prstGeom prst="rect">
            <a:avLst/>
          </a:prstGeom>
        </p:spPr>
      </p:pic>
      <p:sp>
        <p:nvSpPr>
          <p:cNvPr id="6" name="Ellipse 5"/>
          <p:cNvSpPr/>
          <p:nvPr/>
        </p:nvSpPr>
        <p:spPr>
          <a:xfrm>
            <a:off x="11415227" y="5114655"/>
            <a:ext cx="607060" cy="6210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208137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626576" y="1120809"/>
            <a:ext cx="14557605" cy="5925449"/>
          </a:xfrm>
        </p:spPr>
        <p:txBody>
          <a:bodyPr/>
          <a:lstStyle/>
          <a:p>
            <a:r>
              <a:rPr lang="de-DE" b="1" dirty="0">
                <a:latin typeface="Calibri Light" panose="020F0302020204030204" pitchFamily="34" charset="0"/>
                <a:cs typeface="Calibri Light" panose="020F0302020204030204" pitchFamily="34" charset="0"/>
              </a:rPr>
              <a:t>Neue Befehle für Internet und </a:t>
            </a:r>
            <a:r>
              <a:rPr lang="de-DE" b="1" dirty="0" smtClean="0">
                <a:latin typeface="Calibri Light" panose="020F0302020204030204" pitchFamily="34" charset="0"/>
                <a:cs typeface="Calibri Light" panose="020F0302020204030204" pitchFamily="34" charset="0"/>
              </a:rPr>
              <a:t>Handy</a:t>
            </a:r>
          </a:p>
          <a:p>
            <a:endParaRPr lang="de-DE" b="1"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Wenn </a:t>
            </a:r>
            <a:r>
              <a:rPr lang="de-DE" dirty="0">
                <a:latin typeface="Calibri Light" panose="020F0302020204030204" pitchFamily="34" charset="0"/>
                <a:cs typeface="Calibri Light" panose="020F0302020204030204" pitchFamily="34" charset="0"/>
              </a:rPr>
              <a:t>die Zeichnung, die Sie öffnen, Makros enthält, wird das AutoCAD-Dialogfeld für den Makro-Virenschutz angezeigt (Gilt nicht für AutoCAD LT</a:t>
            </a:r>
            <a:r>
              <a:rPr lang="de-DE" dirty="0" smtClean="0">
                <a:latin typeface="Calibri Light" panose="020F0302020204030204" pitchFamily="34" charset="0"/>
                <a:cs typeface="Calibri Light" panose="020F0302020204030204" pitchFamily="34" charset="0"/>
              </a:rPr>
              <a:t>).</a:t>
            </a:r>
          </a:p>
          <a:p>
            <a:endParaRPr lang="de-DE"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Der Partner-Befehl zum Öffnen einer Datei aus dem Web &amp; Mobil-Konto lautet „</a:t>
            </a:r>
            <a:r>
              <a:rPr lang="de-DE" b="1" dirty="0">
                <a:latin typeface="Calibri Light" panose="020F0302020204030204" pitchFamily="34" charset="0"/>
                <a:cs typeface="Calibri Light" panose="020F0302020204030204" pitchFamily="34" charset="0"/>
              </a:rPr>
              <a:t>SPEICHINWEBMOBIL</a:t>
            </a:r>
            <a:r>
              <a:rPr lang="de-DE" b="1" dirty="0" smtClean="0">
                <a:latin typeface="Calibri Light" panose="020F0302020204030204" pitchFamily="34" charset="0"/>
                <a:cs typeface="Calibri Light" panose="020F0302020204030204" pitchFamily="34" charset="0"/>
              </a:rPr>
              <a:t>“.</a:t>
            </a:r>
          </a:p>
          <a:p>
            <a:endParaRPr lang="de-DE" dirty="0">
              <a:latin typeface="Calibri Light" panose="020F0302020204030204" pitchFamily="34" charset="0"/>
              <a:cs typeface="Calibri Light" panose="020F0302020204030204" pitchFamily="34" charset="0"/>
            </a:endParaRPr>
          </a:p>
          <a:p>
            <a:r>
              <a:rPr lang="de-DE" b="1" dirty="0">
                <a:latin typeface="Calibri Light" panose="020F0302020204030204" pitchFamily="34" charset="0"/>
                <a:cs typeface="Calibri Light" panose="020F0302020204030204" pitchFamily="34" charset="0"/>
              </a:rPr>
              <a:t>Anmerkung: </a:t>
            </a:r>
            <a:r>
              <a:rPr lang="de-DE" dirty="0">
                <a:latin typeface="Calibri Light" panose="020F0302020204030204" pitchFamily="34" charset="0"/>
                <a:cs typeface="Calibri Light" panose="020F0302020204030204" pitchFamily="34" charset="0"/>
              </a:rPr>
              <a:t>Dieser Befehl ist nur auf 64-Bit-Systemen verfügbar.</a:t>
            </a:r>
          </a:p>
          <a:p>
            <a:endParaRPr lang="de-DE" b="1" dirty="0" smtClea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8542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a:t>
            </a:r>
            <a:endParaRPr lang="de-DE" sz="4000" dirty="0">
              <a:latin typeface="Calibri Light" panose="020F0302020204030204" pitchFamily="34" charset="0"/>
              <a:cs typeface="Calibri Light" panose="020F0302020204030204" pitchFamily="34" charset="0"/>
            </a:endParaRPr>
          </a:p>
        </p:txBody>
      </p:sp>
      <p:sp>
        <p:nvSpPr>
          <p:cNvPr id="5" name="Rechteck 4"/>
          <p:cNvSpPr/>
          <p:nvPr/>
        </p:nvSpPr>
        <p:spPr>
          <a:xfrm>
            <a:off x="7517107" y="6548889"/>
            <a:ext cx="6931449" cy="584775"/>
          </a:xfrm>
          <a:prstGeom prst="rect">
            <a:avLst/>
          </a:prstGeom>
        </p:spPr>
        <p:txBody>
          <a:bodyPr wrap="none">
            <a:spAutoFit/>
          </a:bodyPr>
          <a:lstStyle/>
          <a:p>
            <a:pPr algn="ctr"/>
            <a:r>
              <a:rPr lang="de-DE" b="1" dirty="0" smtClean="0">
                <a:latin typeface="Calibri Light" panose="020F0302020204030204" pitchFamily="34" charset="0"/>
                <a:cs typeface="Calibri Light" panose="020F0302020204030204" pitchFamily="34" charset="0"/>
              </a:rPr>
              <a:t>Über 35 Jahre kontinuierliche Innovation !</a:t>
            </a:r>
            <a:endParaRPr lang="de-DE" b="1" dirty="0">
              <a:latin typeface="Calibri Light" panose="020F0302020204030204" pitchFamily="34" charset="0"/>
              <a:cs typeface="Calibri Light" panose="020F0302020204030204" pitchFamily="34" charset="0"/>
            </a:endParaRPr>
          </a:p>
        </p:txBody>
      </p:sp>
      <p:pic>
        <p:nvPicPr>
          <p:cNvPr id="12" name="Picture 4"/>
          <p:cNvPicPr>
            <a:picLocks noChangeAspect="1"/>
          </p:cNvPicPr>
          <p:nvPr/>
        </p:nvPicPr>
        <p:blipFill>
          <a:blip r:embed="rId4"/>
          <a:stretch>
            <a:fillRect/>
          </a:stretch>
        </p:blipFill>
        <p:spPr>
          <a:xfrm>
            <a:off x="4652211" y="1787331"/>
            <a:ext cx="10718246" cy="3056611"/>
          </a:xfrm>
          <a:prstGeom prst="rect">
            <a:avLst/>
          </a:prstGeom>
          <a:ln>
            <a:noFill/>
          </a:ln>
          <a:effectLst>
            <a:outerShdw blurRad="292100" dist="139700" dir="2700000" algn="tl" rotWithShape="0">
              <a:srgbClr val="333333">
                <a:alpha val="65000"/>
              </a:srgbClr>
            </a:outerShdw>
          </a:effectLst>
        </p:spPr>
      </p:pic>
      <p:pic>
        <p:nvPicPr>
          <p:cNvPr id="10" name="Grafik 2" descr="autocad_35_years_logo_rgb_color_512px.png">
            <a:extLst>
              <a:ext uri="{FF2B5EF4-FFF2-40B4-BE49-F238E27FC236}">
                <a16:creationId xmlns:a16="http://schemas.microsoft.com/office/drawing/2014/main" id="{18EED8BA-64C9-4BA0-AB44-5AC8AB54146D}"/>
              </a:ext>
            </a:extLst>
          </p:cNvPr>
          <p:cNvPicPr>
            <a:picLocks noChangeAspect="1"/>
          </p:cNvPicPr>
          <p:nvPr/>
        </p:nvPicPr>
        <p:blipFill>
          <a:blip r:embed="rId5"/>
          <a:stretch>
            <a:fillRect/>
          </a:stretch>
        </p:blipFill>
        <p:spPr>
          <a:xfrm>
            <a:off x="884663" y="2568967"/>
            <a:ext cx="6603680" cy="5498066"/>
          </a:xfrm>
          <a:prstGeom prst="rect">
            <a:avLst/>
          </a:prstGeom>
        </p:spPr>
      </p:pic>
    </p:spTree>
    <p:extLst>
      <p:ext uri="{BB962C8B-B14F-4D97-AF65-F5344CB8AC3E}">
        <p14:creationId xmlns:p14="http://schemas.microsoft.com/office/powerpoint/2010/main" val="3040407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673527" y="1397490"/>
            <a:ext cx="14557605" cy="7564905"/>
          </a:xfrm>
        </p:spPr>
        <p:txBody>
          <a:bodyPr/>
          <a:lstStyle/>
          <a:p>
            <a:pPr lvl="0"/>
            <a:r>
              <a:rPr lang="de-DE" b="1" dirty="0" smtClean="0">
                <a:latin typeface="Calibri Light" panose="020F0302020204030204" pitchFamily="34" charset="0"/>
                <a:cs typeface="Calibri Light" panose="020F0302020204030204" pitchFamily="34" charset="0"/>
              </a:rPr>
              <a:t>Befehl: SAVETOWEBMOBILE“</a:t>
            </a:r>
          </a:p>
          <a:p>
            <a:pPr lvl="0"/>
            <a:endParaRPr lang="de-DE" b="1" dirty="0">
              <a:latin typeface="Calibri Light" panose="020F0302020204030204" pitchFamily="34" charset="0"/>
              <a:cs typeface="Calibri Light" panose="020F0302020204030204" pitchFamily="34" charset="0"/>
            </a:endParaRPr>
          </a:p>
          <a:p>
            <a:pPr lvl="0"/>
            <a:r>
              <a:rPr lang="de-DE" dirty="0" smtClean="0">
                <a:latin typeface="Calibri Light" panose="020F0302020204030204" pitchFamily="34" charset="0"/>
                <a:cs typeface="Calibri Light" panose="020F0302020204030204" pitchFamily="34" charset="0"/>
              </a:rPr>
              <a:t>Speichert </a:t>
            </a:r>
            <a:r>
              <a:rPr lang="de-DE" dirty="0">
                <a:latin typeface="Calibri Light" panose="020F0302020204030204" pitchFamily="34" charset="0"/>
                <a:cs typeface="Calibri Light" panose="020F0302020204030204" pitchFamily="34" charset="0"/>
              </a:rPr>
              <a:t>eine Kopie der aktuellen Zeichnung in Ihrem Autodesk Web &amp; Mobil-Konto.</a:t>
            </a:r>
          </a:p>
          <a:p>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Sie können Zeichnungen in Ihrem Autodesk Web &amp; Mobil-Konto an einem beliebigen Ort der Welt mit Internetzugang und auf jedem Gerät öffnen und speichern – Desktop, Internet oder Mobilgeräte</a:t>
            </a:r>
            <a:r>
              <a:rPr lang="de-DE" dirty="0" smtClean="0">
                <a:latin typeface="Calibri Light" panose="020F0302020204030204" pitchFamily="34" charset="0"/>
                <a:cs typeface="Calibri Light" panose="020F0302020204030204" pitchFamily="34" charset="0"/>
              </a:rPr>
              <a:t>.</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Wenn Sie ein AutoCAD-basiertes Produkt abonnieren, </a:t>
            </a:r>
          </a:p>
          <a:p>
            <a:r>
              <a:rPr lang="de-DE" dirty="0" smtClean="0">
                <a:latin typeface="Calibri Light" panose="020F0302020204030204" pitchFamily="34" charset="0"/>
                <a:cs typeface="Calibri Light" panose="020F0302020204030204" pitchFamily="34" charset="0"/>
              </a:rPr>
              <a:t>können Sie mit den neuen Befehlen zum Speichern in </a:t>
            </a:r>
          </a:p>
          <a:p>
            <a:r>
              <a:rPr lang="de-DE" dirty="0" smtClean="0">
                <a:latin typeface="Calibri Light" panose="020F0302020204030204" pitchFamily="34" charset="0"/>
                <a:cs typeface="Calibri Light" panose="020F0302020204030204" pitchFamily="34" charset="0"/>
              </a:rPr>
              <a:t>Web &amp; Mobil und Öffnen über Web &amp; Mobil auf </a:t>
            </a:r>
          </a:p>
          <a:p>
            <a:r>
              <a:rPr lang="de-DE" dirty="0" smtClean="0">
                <a:latin typeface="Calibri Light" panose="020F0302020204030204" pitchFamily="34" charset="0"/>
                <a:cs typeface="Calibri Light" panose="020F0302020204030204" pitchFamily="34" charset="0"/>
              </a:rPr>
              <a:t>Zeichnungsdateien zugreifen.</a:t>
            </a:r>
            <a:endParaRPr lang="de-DE" dirty="0">
              <a:latin typeface="Calibri Light" panose="020F0302020204030204" pitchFamily="34" charset="0"/>
              <a:cs typeface="Calibri Light" panose="020F0302020204030204" pitchFamily="34" charset="0"/>
            </a:endParaRPr>
          </a:p>
        </p:txBody>
      </p:sp>
      <p:pic>
        <p:nvPicPr>
          <p:cNvPr id="9" name="Grafik 8"/>
          <p:cNvPicPr/>
          <p:nvPr/>
        </p:nvPicPr>
        <p:blipFill>
          <a:blip r:embed="rId4"/>
          <a:stretch>
            <a:fillRect/>
          </a:stretch>
        </p:blipFill>
        <p:spPr>
          <a:xfrm>
            <a:off x="9819038" y="4909534"/>
            <a:ext cx="5412094" cy="3143603"/>
          </a:xfrm>
          <a:prstGeom prst="rect">
            <a:avLst/>
          </a:prstGeom>
        </p:spPr>
      </p:pic>
      <p:sp>
        <p:nvSpPr>
          <p:cNvPr id="10" name="Ellipse 9"/>
          <p:cNvSpPr/>
          <p:nvPr/>
        </p:nvSpPr>
        <p:spPr>
          <a:xfrm>
            <a:off x="12173948" y="4869427"/>
            <a:ext cx="607060" cy="6210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30348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449180" y="1061490"/>
            <a:ext cx="11558336" cy="7564905"/>
          </a:xfrm>
        </p:spPr>
        <p:txBody>
          <a:bodyPr/>
          <a:lstStyle/>
          <a:p>
            <a:pPr lvl="0"/>
            <a:r>
              <a:rPr lang="de-DE" b="1" dirty="0" smtClean="0">
                <a:latin typeface="Calibri Light" panose="020F0302020204030204" pitchFamily="34" charset="0"/>
                <a:cs typeface="Calibri Light" panose="020F0302020204030204" pitchFamily="34" charset="0"/>
              </a:rPr>
              <a:t>Befehl: SAVETOWEBMOBILE“</a:t>
            </a:r>
          </a:p>
          <a:p>
            <a:pPr lvl="0"/>
            <a:endParaRPr lang="de-DE" b="1"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Nachdem </a:t>
            </a:r>
            <a:r>
              <a:rPr lang="de-DE" dirty="0">
                <a:latin typeface="Calibri Light" panose="020F0302020204030204" pitchFamily="34" charset="0"/>
                <a:cs typeface="Calibri Light" panose="020F0302020204030204" pitchFamily="34" charset="0"/>
              </a:rPr>
              <a:t>Sie die Anwendung nach Aufforderung installiert haben, sind Ihre Zeichnungen zur Ansicht und Bearbeitung von jedem mit dem Internet verbundenen Gerät aus zugänglich, z. B. unterwegs über ein Tablet oder über einen Desktop-Computer an einem externen Standort</a:t>
            </a:r>
            <a:r>
              <a:rPr lang="de-DE" dirty="0" smtClean="0">
                <a:latin typeface="Calibri Light" panose="020F0302020204030204" pitchFamily="34" charset="0"/>
                <a:cs typeface="Calibri Light" panose="020F0302020204030204" pitchFamily="34" charset="0"/>
              </a:rPr>
              <a:t>.</a:t>
            </a: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Wenn Sie diese Befehle zum ersten Mal verwenden, werden Sie aufgefordert, die Plugin-Anwendungen zum Speichern über Web &amp; Mobile zu installieren. Gehen Sie wie folgt vor, um extern auf Ihre hochgeladenen Zeichnungen zuzugreifen:</a:t>
            </a:r>
          </a:p>
          <a:p>
            <a:endParaRPr lang="de-DE"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	</a:t>
            </a:r>
          </a:p>
        </p:txBody>
      </p:sp>
      <p:pic>
        <p:nvPicPr>
          <p:cNvPr id="7" name="Grafik 6"/>
          <p:cNvPicPr/>
          <p:nvPr/>
        </p:nvPicPr>
        <p:blipFill rotWithShape="1">
          <a:blip r:embed="rId4"/>
          <a:srcRect r="3405" b="2724"/>
          <a:stretch/>
        </p:blipFill>
        <p:spPr bwMode="auto">
          <a:xfrm>
            <a:off x="12007516" y="1061490"/>
            <a:ext cx="3995061" cy="6632086"/>
          </a:xfrm>
          <a:prstGeom prst="rect">
            <a:avLst/>
          </a:prstGeom>
          <a:ln>
            <a:noFill/>
          </a:ln>
          <a:extLst>
            <a:ext uri="{53640926-AAD7-44D8-BBD7-CCE9431645EC}">
              <a14:shadowObscured xmlns:a14="http://schemas.microsoft.com/office/drawing/2010/main"/>
            </a:ext>
          </a:extLst>
        </p:spPr>
      </p:pic>
      <p:sp>
        <p:nvSpPr>
          <p:cNvPr id="11" name="Ellipse 10"/>
          <p:cNvSpPr/>
          <p:nvPr/>
        </p:nvSpPr>
        <p:spPr>
          <a:xfrm>
            <a:off x="11774906" y="1061490"/>
            <a:ext cx="850231" cy="477363"/>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Ellipse 11"/>
          <p:cNvSpPr/>
          <p:nvPr/>
        </p:nvSpPr>
        <p:spPr>
          <a:xfrm>
            <a:off x="13126866" y="2884722"/>
            <a:ext cx="2875711" cy="8399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2856803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439325" y="1061491"/>
            <a:ext cx="15336252" cy="6911436"/>
          </a:xfrm>
        </p:spPr>
        <p:txBody>
          <a:bodyPr/>
          <a:lstStyle/>
          <a:p>
            <a:pPr lvl="0"/>
            <a:r>
              <a:rPr lang="de-DE" b="1" dirty="0" smtClean="0">
                <a:latin typeface="Calibri Light" panose="020F0302020204030204" pitchFamily="34" charset="0"/>
                <a:cs typeface="Calibri Light" panose="020F0302020204030204" pitchFamily="34" charset="0"/>
              </a:rPr>
              <a:t>Befehl: SAVETOWEBMOBILE“</a:t>
            </a:r>
          </a:p>
          <a:p>
            <a:pPr lvl="0"/>
            <a:endParaRPr lang="de-DE" b="1"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Verwenden Sie Ihren Webbrowser auf einem Remote-Computer oder Tablet-PC, um sich beim Ihrem Konto bei Autodesk Account anzumelden</a:t>
            </a:r>
            <a:r>
              <a:rPr lang="de-DE" dirty="0" smtClean="0">
                <a:latin typeface="Calibri Light" panose="020F0302020204030204" pitchFamily="34" charset="0"/>
                <a:cs typeface="Calibri Light" panose="020F0302020204030204" pitchFamily="34" charset="0"/>
              </a:rPr>
              <a:t>.</a:t>
            </a:r>
          </a:p>
          <a:p>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Installieren </a:t>
            </a:r>
            <a:r>
              <a:rPr lang="de-DE" dirty="0">
                <a:latin typeface="Calibri Light" panose="020F0302020204030204" pitchFamily="34" charset="0"/>
                <a:cs typeface="Calibri Light" panose="020F0302020204030204" pitchFamily="34" charset="0"/>
              </a:rPr>
              <a:t>Sie auf einem Mobilgerät die AutoCAD-App aus dem App Store. </a:t>
            </a:r>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Wenn </a:t>
            </a:r>
            <a:r>
              <a:rPr lang="de-DE" dirty="0">
                <a:latin typeface="Calibri Light" panose="020F0302020204030204" pitchFamily="34" charset="0"/>
                <a:cs typeface="Calibri Light" panose="020F0302020204030204" pitchFamily="34" charset="0"/>
              </a:rPr>
              <a:t>Sie die App zum ersten Mal starten, melden Sie sich bei Ihrem Konto bei Autodesk Account an</a:t>
            </a:r>
            <a:r>
              <a:rPr lang="de-DE" dirty="0" smtClean="0">
                <a:latin typeface="Calibri Light" panose="020F0302020204030204" pitchFamily="34" charset="0"/>
                <a:cs typeface="Calibri Light" panose="020F0302020204030204" pitchFamily="34" charset="0"/>
              </a:rPr>
              <a:t>.</a:t>
            </a:r>
          </a:p>
          <a:p>
            <a:endParaRPr lang="de-DE"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Das Dialogfeld Speichern in AutoCAD Web und Mobile-Clouddateien wird angezeigt. Dieser Befehl ähnelt dem Befehl SICHALS, mit dem Unterschied, dass der Standardspeicherort Ihr Autodesk Web &amp; Mobil-Konto ist</a:t>
            </a:r>
            <a:r>
              <a:rPr lang="de-DE" dirty="0" smtClean="0">
                <a:latin typeface="Calibri Light" panose="020F0302020204030204" pitchFamily="34" charset="0"/>
                <a:cs typeface="Calibri Light" panose="020F0302020204030204" pitchFamily="34" charset="0"/>
              </a:rPr>
              <a:t>.</a:t>
            </a:r>
          </a:p>
          <a:p>
            <a:endParaRPr lang="de-DE" b="1" dirty="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33686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439325" y="1061490"/>
            <a:ext cx="15336252" cy="7564905"/>
          </a:xfrm>
        </p:spPr>
        <p:txBody>
          <a:bodyPr/>
          <a:lstStyle/>
          <a:p>
            <a:pPr lvl="0"/>
            <a:r>
              <a:rPr lang="de-DE" b="1" dirty="0" smtClean="0">
                <a:latin typeface="Calibri Light" panose="020F0302020204030204" pitchFamily="34" charset="0"/>
                <a:cs typeface="Calibri Light" panose="020F0302020204030204" pitchFamily="34" charset="0"/>
              </a:rPr>
              <a:t>Befehl: SAVETOWEBMOBILE“</a:t>
            </a:r>
          </a:p>
          <a:p>
            <a:pPr lvl="0"/>
            <a:endParaRPr lang="de-DE" b="1"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Wenn </a:t>
            </a:r>
            <a:r>
              <a:rPr lang="de-DE" dirty="0">
                <a:latin typeface="Calibri Light" panose="020F0302020204030204" pitchFamily="34" charset="0"/>
                <a:cs typeface="Calibri Light" panose="020F0302020204030204" pitchFamily="34" charset="0"/>
              </a:rPr>
              <a:t>die Zeichnungsdatei im Web, auf einem Mobilgerät oder auf einem anderen Desktop-Computer geöffnet und gespeichert wird, behält die Zeichnungsdatei ihre DWG-Version bei.</a:t>
            </a:r>
          </a:p>
          <a:p>
            <a:r>
              <a:rPr lang="de-DE" dirty="0">
                <a:latin typeface="Calibri Light" panose="020F0302020204030204" pitchFamily="34" charset="0"/>
                <a:cs typeface="Calibri Light" panose="020F0302020204030204" pitchFamily="34" charset="0"/>
              </a:rPr>
              <a:t>Der Partner-Befehl zum Speichern einer Datei in Ihrem Web &amp; Mobil-Konto lautet </a:t>
            </a:r>
            <a:r>
              <a:rPr lang="de-DE" b="1" dirty="0">
                <a:latin typeface="Calibri Light" panose="020F0302020204030204" pitchFamily="34" charset="0"/>
                <a:cs typeface="Calibri Light" panose="020F0302020204030204" pitchFamily="34" charset="0"/>
              </a:rPr>
              <a:t>„ÖFFÜBWEBMOBIL</a:t>
            </a:r>
            <a:r>
              <a:rPr lang="de-DE" b="1" dirty="0" smtClean="0">
                <a:latin typeface="Calibri Light" panose="020F0302020204030204" pitchFamily="34" charset="0"/>
                <a:cs typeface="Calibri Light" panose="020F0302020204030204" pitchFamily="34" charset="0"/>
              </a:rPr>
              <a:t>“.</a:t>
            </a:r>
          </a:p>
          <a:p>
            <a:endParaRPr lang="de-DE" b="1" dirty="0" smtClean="0">
              <a:latin typeface="Calibri Light" panose="020F0302020204030204" pitchFamily="34" charset="0"/>
              <a:cs typeface="Calibri Light" panose="020F0302020204030204" pitchFamily="34" charset="0"/>
            </a:endParaRPr>
          </a:p>
          <a:p>
            <a:r>
              <a:rPr lang="de-DE" b="1" dirty="0">
                <a:latin typeface="Calibri Light" panose="020F0302020204030204" pitchFamily="34" charset="0"/>
                <a:cs typeface="Calibri Light" panose="020F0302020204030204" pitchFamily="34" charset="0"/>
              </a:rPr>
              <a:t>Anmerkung</a:t>
            </a:r>
            <a:r>
              <a:rPr lang="de-DE" dirty="0">
                <a:latin typeface="Calibri Light" panose="020F0302020204030204" pitchFamily="34" charset="0"/>
                <a:cs typeface="Calibri Light" panose="020F0302020204030204" pitchFamily="34" charset="0"/>
              </a:rPr>
              <a:t>: Dieser Befehl ist nur auf 64-Bit-Systemen verfügbar</a:t>
            </a:r>
            <a:r>
              <a:rPr lang="de-DE" dirty="0" smtClean="0">
                <a:latin typeface="Calibri Light" panose="020F0302020204030204" pitchFamily="34" charset="0"/>
                <a:cs typeface="Calibri Light" panose="020F0302020204030204" pitchFamily="34" charset="0"/>
              </a:rPr>
              <a:t>.</a:t>
            </a:r>
          </a:p>
          <a:p>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Die CAD-Zeichnungen können über einen Webbrowser auf jedem Gerät angezeigt, erstellt, bearbeitet und geteilt werden </a:t>
            </a:r>
          </a:p>
          <a:p>
            <a:endParaRPr lang="de-DE" b="1" dirty="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50673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Grafik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849991" y="1565338"/>
            <a:ext cx="14557605" cy="4072220"/>
          </a:xfrm>
        </p:spPr>
        <p:txBody>
          <a:bodyPr/>
          <a:lstStyle/>
          <a:p>
            <a:r>
              <a:rPr lang="de-DE" dirty="0">
                <a:latin typeface="Calibri Light" panose="020F0302020204030204" pitchFamily="34" charset="0"/>
                <a:cs typeface="Calibri Light" panose="020F0302020204030204" pitchFamily="34" charset="0"/>
              </a:rPr>
              <a:t>Die neue Version bietet zweimal schnelleren Zoom-, Schwenk- und </a:t>
            </a:r>
            <a:r>
              <a:rPr lang="de-DE" dirty="0" smtClean="0">
                <a:latin typeface="Calibri Light" panose="020F0302020204030204" pitchFamily="34" charset="0"/>
                <a:cs typeface="Calibri Light" panose="020F0302020204030204" pitchFamily="34" charset="0"/>
              </a:rPr>
              <a:t>Änderungsanweisungen</a:t>
            </a:r>
            <a:endParaRPr lang="de-DE" dirty="0">
              <a:latin typeface="Calibri Light" panose="020F0302020204030204" pitchFamily="34" charset="0"/>
              <a:cs typeface="Calibri Light" panose="020F0302020204030204" pitchFamily="34" charset="0"/>
            </a:endParaRPr>
          </a:p>
        </p:txBody>
      </p:sp>
      <p:pic>
        <p:nvPicPr>
          <p:cNvPr id="6" name="Grafik 5"/>
          <p:cNvPicPr/>
          <p:nvPr/>
        </p:nvPicPr>
        <p:blipFill>
          <a:blip r:embed="rId4"/>
          <a:stretch>
            <a:fillRect/>
          </a:stretch>
        </p:blipFill>
        <p:spPr>
          <a:xfrm>
            <a:off x="6596292" y="2831426"/>
            <a:ext cx="7624270" cy="4740447"/>
          </a:xfrm>
          <a:prstGeom prst="rect">
            <a:avLst/>
          </a:prstGeom>
        </p:spPr>
      </p:pic>
    </p:spTree>
    <p:extLst>
      <p:ext uri="{BB962C8B-B14F-4D97-AF65-F5344CB8AC3E}">
        <p14:creationId xmlns:p14="http://schemas.microsoft.com/office/powerpoint/2010/main" val="1323018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2019 - Neuerungen </a:t>
            </a:r>
            <a:endParaRPr lang="de-DE" sz="4000" dirty="0">
              <a:latin typeface="Calibri Light" panose="020F0302020204030204" pitchFamily="34" charset="0"/>
              <a:cs typeface="Calibri Light" panose="020F0302020204030204" pitchFamily="34" charset="0"/>
            </a:endParaRPr>
          </a:p>
        </p:txBody>
      </p:sp>
      <p:pic>
        <p:nvPicPr>
          <p:cNvPr id="3" name="Grafik 2"/>
          <p:cNvPicPr>
            <a:picLocks noChangeAspect="1"/>
          </p:cNvPicPr>
          <p:nvPr/>
        </p:nvPicPr>
        <p:blipFill>
          <a:blip r:embed="rId4"/>
          <a:stretch>
            <a:fillRect/>
          </a:stretch>
        </p:blipFill>
        <p:spPr>
          <a:xfrm>
            <a:off x="1010653" y="2158881"/>
            <a:ext cx="5138875" cy="5124235"/>
          </a:xfrm>
          <a:prstGeom prst="rect">
            <a:avLst/>
          </a:prstGeom>
        </p:spPr>
      </p:pic>
      <p:sp>
        <p:nvSpPr>
          <p:cNvPr id="6" name="Rechteck 5"/>
          <p:cNvSpPr/>
          <p:nvPr/>
        </p:nvSpPr>
        <p:spPr>
          <a:xfrm>
            <a:off x="6352674" y="2158881"/>
            <a:ext cx="8807116" cy="5016758"/>
          </a:xfrm>
          <a:prstGeom prst="rect">
            <a:avLst/>
          </a:prstGeom>
        </p:spPr>
        <p:txBody>
          <a:bodyPr wrap="square">
            <a:spAutoFit/>
          </a:bodyPr>
          <a:lstStyle/>
          <a:p>
            <a:r>
              <a:rPr lang="de-DE" dirty="0" smtClean="0">
                <a:latin typeface="Calibri Light" panose="020F0302020204030204" pitchFamily="34" charset="0"/>
                <a:cs typeface="Calibri Light" panose="020F0302020204030204" pitchFamily="34" charset="0"/>
              </a:rPr>
              <a:t>Erweiterungen der Bearbeitungsmöglichkeiten</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Import</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Koordinatensystem-Verbesserungen</a:t>
            </a:r>
          </a:p>
          <a:p>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5853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234102" y="91511"/>
            <a:ext cx="16257588" cy="804229"/>
          </a:xfrm>
        </p:spPr>
        <p:txBody>
          <a:bodyPr/>
          <a:lstStyle/>
          <a:p>
            <a:r>
              <a:rPr lang="de-DE" sz="4000" dirty="0" smtClean="0">
                <a:latin typeface="Calibri Light" panose="020F0302020204030204" pitchFamily="34" charset="0"/>
                <a:cs typeface="Calibri Light" panose="020F0302020204030204" pitchFamily="34" charset="0"/>
              </a:rPr>
              <a:t>AutoCAD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2019 - Bearbeitungsmöglichkeiten </a:t>
            </a:r>
            <a:endParaRPr lang="de-DE" sz="4000" dirty="0">
              <a:latin typeface="Calibri Light" panose="020F0302020204030204" pitchFamily="34" charset="0"/>
              <a:cs typeface="Calibri Light" panose="020F0302020204030204" pitchFamily="34" charset="0"/>
            </a:endParaRPr>
          </a:p>
        </p:txBody>
      </p:sp>
      <p:sp>
        <p:nvSpPr>
          <p:cNvPr id="5" name="Inhaltsplatzhalter 4"/>
          <p:cNvSpPr>
            <a:spLocks noGrp="1"/>
          </p:cNvSpPr>
          <p:nvPr>
            <p:ph idx="1"/>
          </p:nvPr>
        </p:nvSpPr>
        <p:spPr>
          <a:xfrm>
            <a:off x="1042738" y="2363971"/>
            <a:ext cx="14509320" cy="5106134"/>
          </a:xfrm>
        </p:spPr>
        <p:txBody>
          <a:bodyPr/>
          <a:lstStyle/>
          <a:p>
            <a:r>
              <a:rPr lang="de-DE" b="1" dirty="0">
                <a:latin typeface="Calibri Light" panose="020F0302020204030204" pitchFamily="34" charset="0"/>
                <a:cs typeface="Calibri Light" panose="020F0302020204030204" pitchFamily="34" charset="0"/>
              </a:rPr>
              <a:t>Unterstützung von Mittelpunktgriffen für </a:t>
            </a:r>
            <a:r>
              <a:rPr lang="de-DE" b="1" dirty="0" smtClean="0">
                <a:latin typeface="Calibri Light" panose="020F0302020204030204" pitchFamily="34" charset="0"/>
                <a:cs typeface="Calibri Light" panose="020F0302020204030204" pitchFamily="34" charset="0"/>
              </a:rPr>
              <a:t>Polygone</a:t>
            </a:r>
          </a:p>
          <a:p>
            <a:endParaRPr lang="de-DE" b="1"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AutoCAD Map 3D 2019 unterstützt jetzt die Mittelpunktgriffe für Polygonobjekte. Die Bearbeitungsoptionen für Mittelpunktgriffe sind: Strecken, Scheitelpunkt hinzufügen, In Bogen konvertieren und In Linie konvertieren.</a:t>
            </a:r>
          </a:p>
          <a:p>
            <a:endParaRPr lang="de-DE" dirty="0"/>
          </a:p>
        </p:txBody>
      </p:sp>
    </p:spTree>
    <p:extLst>
      <p:ext uri="{BB962C8B-B14F-4D97-AF65-F5344CB8AC3E}">
        <p14:creationId xmlns:p14="http://schemas.microsoft.com/office/powerpoint/2010/main" val="45657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234102" y="91511"/>
            <a:ext cx="16257588" cy="804229"/>
          </a:xfrm>
        </p:spPr>
        <p:txBody>
          <a:bodyPr/>
          <a:lstStyle/>
          <a:p>
            <a:r>
              <a:rPr lang="de-DE" sz="4000" dirty="0" smtClean="0">
                <a:latin typeface="Calibri Light" panose="020F0302020204030204" pitchFamily="34" charset="0"/>
                <a:cs typeface="Calibri Light" panose="020F0302020204030204" pitchFamily="34" charset="0"/>
              </a:rPr>
              <a:t>AutoCAD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2019 - Bearbeitungsmöglichkeiten </a:t>
            </a:r>
            <a:endParaRPr lang="de-DE" sz="4000" dirty="0">
              <a:latin typeface="Calibri Light" panose="020F0302020204030204" pitchFamily="34" charset="0"/>
              <a:cs typeface="Calibri Light" panose="020F0302020204030204" pitchFamily="34" charset="0"/>
            </a:endParaRPr>
          </a:p>
        </p:txBody>
      </p:sp>
      <p:sp>
        <p:nvSpPr>
          <p:cNvPr id="5" name="Inhaltsplatzhalter 4"/>
          <p:cNvSpPr>
            <a:spLocks noGrp="1"/>
          </p:cNvSpPr>
          <p:nvPr>
            <p:ph idx="1"/>
          </p:nvPr>
        </p:nvSpPr>
        <p:spPr>
          <a:xfrm>
            <a:off x="909607" y="1273108"/>
            <a:ext cx="14509320" cy="5106134"/>
          </a:xfrm>
        </p:spPr>
        <p:txBody>
          <a:bodyPr/>
          <a:lstStyle/>
          <a:p>
            <a:r>
              <a:rPr lang="de-DE" b="1" dirty="0">
                <a:latin typeface="Calibri Light" panose="020F0302020204030204" pitchFamily="34" charset="0"/>
                <a:cs typeface="Calibri Light" panose="020F0302020204030204" pitchFamily="34" charset="0"/>
              </a:rPr>
              <a:t>Import/Export-Unterstützung für </a:t>
            </a:r>
            <a:r>
              <a:rPr lang="de-DE" b="1" dirty="0" err="1">
                <a:latin typeface="Calibri Light" panose="020F0302020204030204" pitchFamily="34" charset="0"/>
                <a:cs typeface="Calibri Light" panose="020F0302020204030204" pitchFamily="34" charset="0"/>
              </a:rPr>
              <a:t>CityGML</a:t>
            </a:r>
            <a:r>
              <a:rPr lang="de-DE" b="1" dirty="0">
                <a:latin typeface="Calibri Light" panose="020F0302020204030204" pitchFamily="34" charset="0"/>
                <a:cs typeface="Calibri Light" panose="020F0302020204030204" pitchFamily="34" charset="0"/>
              </a:rPr>
              <a:t>- und Google </a:t>
            </a:r>
            <a:r>
              <a:rPr lang="de-DE" b="1" dirty="0" smtClean="0">
                <a:latin typeface="Calibri Light" panose="020F0302020204030204" pitchFamily="34" charset="0"/>
                <a:cs typeface="Calibri Light" panose="020F0302020204030204" pitchFamily="34" charset="0"/>
              </a:rPr>
              <a:t>KML-Dateien</a:t>
            </a:r>
          </a:p>
          <a:p>
            <a:endParaRPr lang="de-DE" b="1"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AutoCAD Map 3D 2019 ermöglicht es Benutzern, CityGML- und Google KML-Daten zu importieren und Daten in die Formate CityGML und Google KML zu exportieren.</a:t>
            </a:r>
            <a:endParaRPr lang="de-DE" b="1" dirty="0">
              <a:latin typeface="Calibri Light" panose="020F0302020204030204" pitchFamily="34" charset="0"/>
              <a:cs typeface="Calibri Light" panose="020F0302020204030204" pitchFamily="34" charset="0"/>
            </a:endParaRPr>
          </a:p>
          <a:p>
            <a:endParaRPr lang="de-DE" dirty="0"/>
          </a:p>
        </p:txBody>
      </p:sp>
      <p:pic>
        <p:nvPicPr>
          <p:cNvPr id="2" name="Grafik 1"/>
          <p:cNvPicPr>
            <a:picLocks noChangeAspect="1"/>
          </p:cNvPicPr>
          <p:nvPr/>
        </p:nvPicPr>
        <p:blipFill>
          <a:blip r:embed="rId4"/>
          <a:stretch>
            <a:fillRect/>
          </a:stretch>
        </p:blipFill>
        <p:spPr>
          <a:xfrm>
            <a:off x="10527143" y="3705726"/>
            <a:ext cx="4891784" cy="4471153"/>
          </a:xfrm>
          <a:prstGeom prst="rect">
            <a:avLst/>
          </a:prstGeom>
        </p:spPr>
      </p:pic>
      <p:pic>
        <p:nvPicPr>
          <p:cNvPr id="6" name="Grafik 5"/>
          <p:cNvPicPr>
            <a:picLocks noChangeAspect="1"/>
          </p:cNvPicPr>
          <p:nvPr/>
        </p:nvPicPr>
        <p:blipFill>
          <a:blip r:embed="rId5"/>
          <a:stretch>
            <a:fillRect/>
          </a:stretch>
        </p:blipFill>
        <p:spPr>
          <a:xfrm>
            <a:off x="909607" y="3616952"/>
            <a:ext cx="11087100" cy="2152650"/>
          </a:xfrm>
          <a:prstGeom prst="rect">
            <a:avLst/>
          </a:prstGeom>
        </p:spPr>
      </p:pic>
      <p:cxnSp>
        <p:nvCxnSpPr>
          <p:cNvPr id="9" name="Gerade Verbindung mit Pfeil 8"/>
          <p:cNvCxnSpPr/>
          <p:nvPr/>
        </p:nvCxnSpPr>
        <p:spPr>
          <a:xfrm>
            <a:off x="10780295" y="5037221"/>
            <a:ext cx="1216412" cy="17193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098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234102" y="91511"/>
            <a:ext cx="16257588" cy="804229"/>
          </a:xfrm>
        </p:spPr>
        <p:txBody>
          <a:bodyPr/>
          <a:lstStyle/>
          <a:p>
            <a:r>
              <a:rPr lang="de-DE" sz="4000" dirty="0" smtClean="0">
                <a:latin typeface="Calibri Light" panose="020F0302020204030204" pitchFamily="34" charset="0"/>
                <a:cs typeface="Calibri Light" panose="020F0302020204030204" pitchFamily="34" charset="0"/>
              </a:rPr>
              <a:t>AutoCAD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2019 - Koordinatenverbesserungen </a:t>
            </a:r>
            <a:endParaRPr lang="de-DE" sz="4000" dirty="0">
              <a:latin typeface="Calibri Light" panose="020F0302020204030204" pitchFamily="34" charset="0"/>
              <a:cs typeface="Calibri Light" panose="020F0302020204030204" pitchFamily="34" charset="0"/>
            </a:endParaRPr>
          </a:p>
        </p:txBody>
      </p:sp>
      <p:sp>
        <p:nvSpPr>
          <p:cNvPr id="5" name="Inhaltsplatzhalter 4"/>
          <p:cNvSpPr>
            <a:spLocks noGrp="1"/>
          </p:cNvSpPr>
          <p:nvPr>
            <p:ph idx="1"/>
          </p:nvPr>
        </p:nvSpPr>
        <p:spPr>
          <a:xfrm>
            <a:off x="673768" y="1219201"/>
            <a:ext cx="15207915" cy="5865894"/>
          </a:xfrm>
        </p:spPr>
        <p:txBody>
          <a:bodyPr/>
          <a:lstStyle/>
          <a:p>
            <a:r>
              <a:rPr lang="de-DE" b="1" dirty="0">
                <a:latin typeface="Calibri Light" panose="020F0302020204030204" pitchFamily="34" charset="0"/>
                <a:cs typeface="Calibri Light" panose="020F0302020204030204" pitchFamily="34" charset="0"/>
              </a:rPr>
              <a:t>Im Folgenden sind die Verbesserungen des Koordinatensystems in AutoCAD Map 3D 2019 aufgeführt</a:t>
            </a:r>
            <a:r>
              <a:rPr lang="de-DE" b="1" dirty="0" smtClean="0">
                <a:latin typeface="Calibri Light" panose="020F0302020204030204" pitchFamily="34" charset="0"/>
                <a:cs typeface="Calibri Light" panose="020F0302020204030204" pitchFamily="34" charset="0"/>
              </a:rPr>
              <a:t>:</a:t>
            </a:r>
          </a:p>
          <a:p>
            <a:r>
              <a:rPr lang="de-DE" dirty="0">
                <a:latin typeface="Calibri Light" panose="020F0302020204030204" pitchFamily="34" charset="0"/>
                <a:cs typeface="Calibri Light" panose="020F0302020204030204" pitchFamily="34" charset="0"/>
              </a:rPr>
              <a:t>	</a:t>
            </a:r>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-Unterstützung </a:t>
            </a:r>
            <a:r>
              <a:rPr lang="de-DE" dirty="0">
                <a:latin typeface="Calibri Light" panose="020F0302020204030204" pitchFamily="34" charset="0"/>
                <a:cs typeface="Calibri Light" panose="020F0302020204030204" pitchFamily="34" charset="0"/>
              </a:rPr>
              <a:t>für Nova </a:t>
            </a:r>
            <a:r>
              <a:rPr lang="de-DE" dirty="0" err="1" smtClean="0">
                <a:latin typeface="Calibri Light" panose="020F0302020204030204" pitchFamily="34" charset="0"/>
                <a:cs typeface="Calibri Light" panose="020F0302020204030204" pitchFamily="34" charset="0"/>
              </a:rPr>
              <a:t>Scotia</a:t>
            </a:r>
            <a:r>
              <a:rPr lang="de-DE" dirty="0" smtClean="0">
                <a:latin typeface="Calibri Light" panose="020F0302020204030204" pitchFamily="34" charset="0"/>
                <a:cs typeface="Calibri Light" panose="020F0302020204030204" pitchFamily="34" charset="0"/>
              </a:rPr>
              <a:t>-Koordinatensysteme</a:t>
            </a:r>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Kanada</a:t>
            </a:r>
          </a:p>
          <a:p>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a:t>
            </a:r>
            <a:r>
              <a:rPr lang="de-DE" dirty="0">
                <a:latin typeface="Calibri Light" panose="020F0302020204030204" pitchFamily="34" charset="0"/>
                <a:cs typeface="Calibri Light" panose="020F0302020204030204" pitchFamily="34" charset="0"/>
              </a:rPr>
              <a:t>Nützlicher Bereich von 8 Minnesota </a:t>
            </a:r>
            <a:r>
              <a:rPr lang="de-DE" dirty="0" smtClean="0">
                <a:latin typeface="Calibri Light" panose="020F0302020204030204" pitchFamily="34" charset="0"/>
                <a:cs typeface="Calibri Light" panose="020F0302020204030204" pitchFamily="34" charset="0"/>
              </a:rPr>
              <a:t>County-Koordinatensystemen</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	-Unterstützung </a:t>
            </a:r>
            <a:r>
              <a:rPr lang="de-DE" dirty="0">
                <a:latin typeface="Calibri Light" panose="020F0302020204030204" pitchFamily="34" charset="0"/>
                <a:cs typeface="Calibri Light" panose="020F0302020204030204" pitchFamily="34" charset="0"/>
              </a:rPr>
              <a:t>für </a:t>
            </a:r>
            <a:r>
              <a:rPr lang="de-DE" dirty="0" err="1">
                <a:latin typeface="Calibri Light" panose="020F0302020204030204" pitchFamily="34" charset="0"/>
                <a:cs typeface="Calibri Light" panose="020F0302020204030204" pitchFamily="34" charset="0"/>
              </a:rPr>
              <a:t>Australian</a:t>
            </a:r>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GDA2020</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	-Veraltete </a:t>
            </a:r>
            <a:r>
              <a:rPr lang="de-DE" dirty="0">
                <a:latin typeface="Calibri Light" panose="020F0302020204030204" pitchFamily="34" charset="0"/>
                <a:cs typeface="Calibri Light" panose="020F0302020204030204" pitchFamily="34" charset="0"/>
              </a:rPr>
              <a:t>221 Wisconsin County </a:t>
            </a:r>
            <a:r>
              <a:rPr lang="de-DE" dirty="0" smtClean="0">
                <a:latin typeface="Calibri Light" panose="020F0302020204030204" pitchFamily="34" charset="0"/>
                <a:cs typeface="Calibri Light" panose="020F0302020204030204" pitchFamily="34" charset="0"/>
              </a:rPr>
              <a:t>HPGN-Koordinatensysteme </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	-Update </a:t>
            </a:r>
            <a:r>
              <a:rPr lang="de-DE" dirty="0">
                <a:latin typeface="Calibri Light" panose="020F0302020204030204" pitchFamily="34" charset="0"/>
                <a:cs typeface="Calibri Light" panose="020F0302020204030204" pitchFamily="34" charset="0"/>
              </a:rPr>
              <a:t>auf EPSG </a:t>
            </a:r>
            <a:r>
              <a:rPr lang="de-DE" dirty="0" smtClean="0">
                <a:latin typeface="Calibri Light" panose="020F0302020204030204" pitchFamily="34" charset="0"/>
                <a:cs typeface="Calibri Light" panose="020F0302020204030204" pitchFamily="34" charset="0"/>
              </a:rPr>
              <a:t>9.0</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	-Unterstützung </a:t>
            </a:r>
            <a:r>
              <a:rPr lang="de-DE" dirty="0">
                <a:latin typeface="Calibri Light" panose="020F0302020204030204" pitchFamily="34" charset="0"/>
                <a:cs typeface="Calibri Light" panose="020F0302020204030204" pitchFamily="34" charset="0"/>
              </a:rPr>
              <a:t>des Wechsels von OSGB1936 zu ETRS89</a:t>
            </a:r>
          </a:p>
          <a:p>
            <a:endParaRPr lang="de-DE" dirty="0">
              <a:latin typeface="Calibri Light" panose="020F0302020204030204" pitchFamily="34" charset="0"/>
              <a:cs typeface="Calibri Light" panose="020F0302020204030204" pitchFamily="34" charset="0"/>
            </a:endParaRPr>
          </a:p>
        </p:txBody>
      </p:sp>
      <p:pic>
        <p:nvPicPr>
          <p:cNvPr id="3" name="Grafik 2"/>
          <p:cNvPicPr>
            <a:picLocks noChangeAspect="1"/>
          </p:cNvPicPr>
          <p:nvPr/>
        </p:nvPicPr>
        <p:blipFill>
          <a:blip r:embed="rId4"/>
          <a:stretch>
            <a:fillRect/>
          </a:stretch>
        </p:blipFill>
        <p:spPr>
          <a:xfrm>
            <a:off x="11721504" y="5309937"/>
            <a:ext cx="3830553" cy="2553702"/>
          </a:xfrm>
          <a:prstGeom prst="rect">
            <a:avLst/>
          </a:prstGeom>
        </p:spPr>
      </p:pic>
    </p:spTree>
    <p:extLst>
      <p:ext uri="{BB962C8B-B14F-4D97-AF65-F5344CB8AC3E}">
        <p14:creationId xmlns:p14="http://schemas.microsoft.com/office/powerpoint/2010/main" val="1028409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234102" y="116689"/>
            <a:ext cx="16257588" cy="804229"/>
          </a:xfrm>
        </p:spPr>
        <p:txBody>
          <a:bodyPr/>
          <a:lstStyle/>
          <a:p>
            <a:r>
              <a:rPr lang="de-DE" sz="4000" dirty="0" smtClean="0">
                <a:latin typeface="Calibri Light" panose="020F0302020204030204" pitchFamily="34" charset="0"/>
                <a:cs typeface="Calibri Light" panose="020F0302020204030204" pitchFamily="34" charset="0"/>
              </a:rPr>
              <a:t>AutoCAD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2019 - Koordinatenverbesserungen </a:t>
            </a:r>
            <a:endParaRPr lang="de-DE" sz="4000" dirty="0">
              <a:latin typeface="Calibri Light" panose="020F0302020204030204" pitchFamily="34" charset="0"/>
              <a:cs typeface="Calibri Light" panose="020F0302020204030204" pitchFamily="34" charset="0"/>
            </a:endParaRPr>
          </a:p>
        </p:txBody>
      </p:sp>
      <p:sp>
        <p:nvSpPr>
          <p:cNvPr id="5" name="Inhaltsplatzhalter 4"/>
          <p:cNvSpPr>
            <a:spLocks noGrp="1"/>
          </p:cNvSpPr>
          <p:nvPr>
            <p:ph idx="1"/>
          </p:nvPr>
        </p:nvSpPr>
        <p:spPr>
          <a:xfrm>
            <a:off x="1042737" y="1619866"/>
            <a:ext cx="14509320" cy="5865894"/>
          </a:xfrm>
        </p:spPr>
        <p:txBody>
          <a:bodyPr/>
          <a:lstStyle/>
          <a:p>
            <a:r>
              <a:rPr lang="de-DE" b="1" dirty="0" smtClean="0">
                <a:latin typeface="Calibri Light" panose="020F0302020204030204" pitchFamily="34" charset="0"/>
                <a:cs typeface="Calibri Light" panose="020F0302020204030204" pitchFamily="34" charset="0"/>
              </a:rPr>
              <a:t>-Hinzufügen </a:t>
            </a:r>
            <a:r>
              <a:rPr lang="de-DE" b="1" dirty="0">
                <a:latin typeface="Calibri Light" panose="020F0302020204030204" pitchFamily="34" charset="0"/>
                <a:cs typeface="Calibri Light" panose="020F0302020204030204" pitchFamily="34" charset="0"/>
              </a:rPr>
              <a:t>des Deutsche Bahn-Referenzsystems und der zugehörigen </a:t>
            </a:r>
            <a:r>
              <a:rPr lang="de-DE" b="1" dirty="0" smtClean="0">
                <a:latin typeface="Calibri Light" panose="020F0302020204030204" pitchFamily="34" charset="0"/>
                <a:cs typeface="Calibri Light" panose="020F0302020204030204" pitchFamily="34" charset="0"/>
              </a:rPr>
              <a:t>	 	 Koordinatensysteme</a:t>
            </a:r>
            <a:endParaRPr lang="de-DE" b="1" dirty="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pic>
        <p:nvPicPr>
          <p:cNvPr id="2" name="Grafik 1"/>
          <p:cNvPicPr>
            <a:picLocks noChangeAspect="1"/>
          </p:cNvPicPr>
          <p:nvPr/>
        </p:nvPicPr>
        <p:blipFill>
          <a:blip r:embed="rId4"/>
          <a:stretch>
            <a:fillRect/>
          </a:stretch>
        </p:blipFill>
        <p:spPr>
          <a:xfrm>
            <a:off x="1507958" y="3075854"/>
            <a:ext cx="11480788" cy="4816861"/>
          </a:xfrm>
          <a:prstGeom prst="rect">
            <a:avLst/>
          </a:prstGeom>
        </p:spPr>
      </p:pic>
    </p:spTree>
    <p:extLst>
      <p:ext uri="{BB962C8B-B14F-4D97-AF65-F5344CB8AC3E}">
        <p14:creationId xmlns:p14="http://schemas.microsoft.com/office/powerpoint/2010/main" val="2937487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2522879" y="277456"/>
            <a:ext cx="12896404" cy="579333"/>
          </a:xfrm>
        </p:spPr>
        <p:txBody>
          <a:bodyPr/>
          <a:lstStyle/>
          <a:p>
            <a:r>
              <a:rPr lang="de-DE" dirty="0" smtClean="0">
                <a:latin typeface="Calibri Light" panose="020F0302020204030204" pitchFamily="34" charset="0"/>
                <a:cs typeface="Calibri Light" panose="020F0302020204030204" pitchFamily="34" charset="0"/>
              </a:rPr>
              <a:t>Ü</a:t>
            </a:r>
            <a:r>
              <a:rPr lang="de" dirty="0" smtClean="0">
                <a:latin typeface="Calibri Light" panose="020F0302020204030204" pitchFamily="34" charset="0"/>
                <a:cs typeface="Calibri Light" panose="020F0302020204030204" pitchFamily="34" charset="0"/>
              </a:rPr>
              <a:t>ber 35 </a:t>
            </a:r>
            <a:r>
              <a:rPr lang="de" dirty="0">
                <a:latin typeface="Calibri Light" panose="020F0302020204030204" pitchFamily="34" charset="0"/>
                <a:cs typeface="Calibri Light" panose="020F0302020204030204" pitchFamily="34" charset="0"/>
              </a:rPr>
              <a:t>Jahre kontinuierliche Innovation</a:t>
            </a:r>
            <a:endParaRPr lang="en-US" dirty="0">
              <a:latin typeface="Calibri Light" panose="020F0302020204030204" pitchFamily="34" charset="0"/>
              <a:cs typeface="Calibri Light" panose="020F0302020204030204" pitchFamily="34" charset="0"/>
            </a:endParaRPr>
          </a:p>
        </p:txBody>
      </p:sp>
      <p:sp>
        <p:nvSpPr>
          <p:cNvPr id="25" name="Content Placeholder 24"/>
          <p:cNvSpPr>
            <a:spLocks noGrp="1"/>
          </p:cNvSpPr>
          <p:nvPr>
            <p:ph idx="4294967295"/>
          </p:nvPr>
        </p:nvSpPr>
        <p:spPr>
          <a:xfrm>
            <a:off x="9332353" y="3125681"/>
            <a:ext cx="6991524" cy="4719244"/>
          </a:xfrm>
          <a:prstGeom prst="rect">
            <a:avLst/>
          </a:prstGeom>
        </p:spPr>
        <p:txBody>
          <a:bodyPr anchor="t"/>
          <a:lstStyle/>
          <a:p>
            <a:pPr marL="0" indent="0">
              <a:spcAft>
                <a:spcPts val="1799"/>
              </a:spcAft>
              <a:buNone/>
            </a:pPr>
            <a:r>
              <a:rPr lang="de" sz="3000" dirty="0" smtClean="0">
                <a:latin typeface="Calibri Light" panose="020F0302020204030204" pitchFamily="34" charset="0"/>
                <a:cs typeface="Calibri Light" panose="020F0302020204030204" pitchFamily="34" charset="0"/>
              </a:rPr>
              <a:t>Erstellen </a:t>
            </a:r>
            <a:r>
              <a:rPr lang="de" sz="3000" dirty="0">
                <a:latin typeface="Calibri Light" panose="020F0302020204030204" pitchFamily="34" charset="0"/>
                <a:cs typeface="Calibri Light" panose="020F0302020204030204" pitchFamily="34" charset="0"/>
              </a:rPr>
              <a:t>Sie überzeugende Konstruktionen und verbessern Sie die Zusammenarbeit mit innovativen Produktivitäts-Tools. </a:t>
            </a:r>
          </a:p>
          <a:p>
            <a:pPr marL="0" indent="0">
              <a:spcAft>
                <a:spcPts val="1799"/>
              </a:spcAft>
              <a:buNone/>
            </a:pPr>
            <a:r>
              <a:rPr lang="de" sz="3000" dirty="0">
                <a:latin typeface="Calibri Light" panose="020F0302020204030204" pitchFamily="34" charset="0"/>
                <a:cs typeface="Calibri Light" panose="020F0302020204030204" pitchFamily="34" charset="0"/>
              </a:rPr>
              <a:t>Teilen Sie Zeichnungen über die Cloud und arbeiten Sie über Konstruktionsansichten oder die AutoCAD-Mobil-App mit anderen zusammen. </a:t>
            </a:r>
            <a:endParaRPr lang="en-US" sz="3000" dirty="0">
              <a:latin typeface="Calibri Light" panose="020F0302020204030204" pitchFamily="34" charset="0"/>
              <a:cs typeface="Calibri Light" panose="020F0302020204030204" pitchFamily="34" charset="0"/>
            </a:endParaRPr>
          </a:p>
          <a:p>
            <a:pPr marL="0" indent="0">
              <a:spcAft>
                <a:spcPts val="1799"/>
              </a:spcAft>
              <a:buNone/>
            </a:pPr>
            <a:r>
              <a:rPr lang="de" sz="3000" dirty="0">
                <a:latin typeface="Calibri Light" panose="020F0302020204030204" pitchFamily="34" charset="0"/>
                <a:cs typeface="Calibri Light" panose="020F0302020204030204" pitchFamily="34" charset="0"/>
              </a:rPr>
              <a:t>Verwalten Sie alle Ihre Software-Updates mühelos mit der Autodesk</a:t>
            </a:r>
            <a:r>
              <a:rPr lang="de" sz="3000" baseline="30000" dirty="0">
                <a:latin typeface="Calibri Light" panose="020F0302020204030204" pitchFamily="34" charset="0"/>
                <a:cs typeface="Calibri Light" panose="020F0302020204030204" pitchFamily="34" charset="0"/>
              </a:rPr>
              <a:t>®</a:t>
            </a:r>
            <a:r>
              <a:rPr lang="de" sz="3000" dirty="0">
                <a:latin typeface="Calibri Light" panose="020F0302020204030204" pitchFamily="34" charset="0"/>
                <a:cs typeface="Calibri Light" panose="020F0302020204030204" pitchFamily="34" charset="0"/>
              </a:rPr>
              <a:t> Desktop-App</a:t>
            </a:r>
            <a:r>
              <a:rPr lang="de" sz="3200" dirty="0">
                <a:latin typeface="Calibri Light" panose="020F0302020204030204" pitchFamily="34" charset="0"/>
                <a:cs typeface="Calibri Light" panose="020F0302020204030204" pitchFamily="34" charset="0"/>
              </a:rPr>
              <a:t>. </a:t>
            </a:r>
          </a:p>
        </p:txBody>
      </p:sp>
      <p:pic>
        <p:nvPicPr>
          <p:cNvPr id="29" name="Picture 2" descr="C:\Users\thorntc\Documents\QMR\Imagery\autocad_2013_boxshot_ppt-Low+Res+JPG.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32" y="4095377"/>
            <a:ext cx="3514084" cy="35144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thorntc\Documents\QMR\2014\AutoCAD\Badges\autocad-2014-badge-10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001" y="4296692"/>
            <a:ext cx="3185305" cy="318561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31" name="Picture 2" descr="C:\Users\thorntc\Documents\QMR\2015\AutoCAD\Badges\autocad-2015-badge-2048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7790" y="4035374"/>
            <a:ext cx="3634076" cy="3634432"/>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026" name="Picture 2" descr="C:\Users\thorntc\Documents\QMR\2016\AutoCAD\Badges\autocad-2016-badge-2048p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2879" y="3818904"/>
            <a:ext cx="3967614" cy="39680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21402" y="1643051"/>
            <a:ext cx="14622592" cy="1264363"/>
            <a:chOff x="461592" y="924216"/>
            <a:chExt cx="8225208" cy="711204"/>
          </a:xfrm>
        </p:grpSpPr>
        <p:cxnSp>
          <p:nvCxnSpPr>
            <p:cNvPr id="7" name="Straight Connector 6"/>
            <p:cNvCxnSpPr/>
            <p:nvPr/>
          </p:nvCxnSpPr>
          <p:spPr bwMode="auto">
            <a:xfrm>
              <a:off x="461592" y="1131174"/>
              <a:ext cx="8225208" cy="0"/>
            </a:xfrm>
            <a:prstGeom prst="line">
              <a:avLst/>
            </a:prstGeom>
            <a:solidFill>
              <a:schemeClr val="accent1"/>
            </a:solidFill>
            <a:ln w="6350" cap="flat" cmpd="sng" algn="ctr">
              <a:solidFill>
                <a:schemeClr val="tx1">
                  <a:lumMod val="50000"/>
                </a:schemeClr>
              </a:solidFill>
              <a:prstDash val="solid"/>
              <a:round/>
              <a:headEnd type="none" w="med" len="med"/>
              <a:tailEnd type="none" w="med" len="med"/>
            </a:ln>
            <a:effectLst/>
          </p:spPr>
        </p:cxnSp>
        <p:sp>
          <p:nvSpPr>
            <p:cNvPr id="8" name="TextBox 7"/>
            <p:cNvSpPr txBox="1"/>
            <p:nvPr/>
          </p:nvSpPr>
          <p:spPr>
            <a:xfrm>
              <a:off x="1648624" y="924816"/>
              <a:ext cx="891887" cy="246211"/>
            </a:xfrm>
            <a:prstGeom prst="rect">
              <a:avLst/>
            </a:prstGeom>
            <a:noFill/>
          </p:spPr>
          <p:txBody>
            <a:bodyPr wrap="square" lIns="162524" tIns="81260" rIns="162524" bIns="81260">
              <a:spAutoFit/>
            </a:bodyPr>
            <a:lstStyle/>
            <a:p>
              <a:pPr>
                <a:defRPr/>
              </a:pPr>
              <a:r>
                <a:rPr lang="de" sz="1778" b="1" dirty="0">
                  <a:solidFill>
                    <a:srgbClr val="323232"/>
                  </a:solidFill>
                  <a:latin typeface="Arial" pitchFamily="34" charset="0"/>
                  <a:cs typeface="Arial" pitchFamily="34" charset="0"/>
                </a:rPr>
                <a:t>1988</a:t>
              </a:r>
              <a:endParaRPr lang="en-US" sz="1778" b="1" dirty="0">
                <a:solidFill>
                  <a:srgbClr val="323232"/>
                </a:solidFill>
                <a:latin typeface="Arial" pitchFamily="34" charset="0"/>
                <a:cs typeface="Arial" pitchFamily="34" charset="0"/>
              </a:endParaRPr>
            </a:p>
          </p:txBody>
        </p:sp>
        <p:sp>
          <p:nvSpPr>
            <p:cNvPr id="10" name="TextBox 9"/>
            <p:cNvSpPr txBox="1"/>
            <p:nvPr/>
          </p:nvSpPr>
          <p:spPr>
            <a:xfrm>
              <a:off x="3109656" y="931877"/>
              <a:ext cx="891887" cy="246211"/>
            </a:xfrm>
            <a:prstGeom prst="rect">
              <a:avLst/>
            </a:prstGeom>
            <a:noFill/>
          </p:spPr>
          <p:txBody>
            <a:bodyPr wrap="square" lIns="162524" tIns="81260" rIns="162524" bIns="81260">
              <a:spAutoFit/>
            </a:bodyPr>
            <a:lstStyle/>
            <a:p>
              <a:pPr>
                <a:defRPr/>
              </a:pPr>
              <a:r>
                <a:rPr lang="de" sz="1778" b="1" dirty="0">
                  <a:solidFill>
                    <a:srgbClr val="323232"/>
                  </a:solidFill>
                  <a:latin typeface="Arial" pitchFamily="34" charset="0"/>
                  <a:cs typeface="Arial" pitchFamily="34" charset="0"/>
                </a:rPr>
                <a:t>1992</a:t>
              </a:r>
              <a:endParaRPr lang="en-US" sz="1778" b="1" dirty="0">
                <a:solidFill>
                  <a:srgbClr val="323232"/>
                </a:solidFill>
                <a:latin typeface="Arial" pitchFamily="34" charset="0"/>
                <a:cs typeface="Arial" pitchFamily="34" charset="0"/>
              </a:endParaRPr>
            </a:p>
          </p:txBody>
        </p:sp>
        <p:sp>
          <p:nvSpPr>
            <p:cNvPr id="11" name="TextBox 10"/>
            <p:cNvSpPr txBox="1"/>
            <p:nvPr/>
          </p:nvSpPr>
          <p:spPr>
            <a:xfrm>
              <a:off x="1637996" y="1134883"/>
              <a:ext cx="1528983" cy="492408"/>
            </a:xfrm>
            <a:prstGeom prst="rect">
              <a:avLst/>
            </a:prstGeom>
            <a:noFill/>
          </p:spPr>
          <p:txBody>
            <a:bodyPr wrap="square" lIns="162524" tIns="81260" rIns="162524" bIns="81260">
              <a:spAutoFit/>
            </a:bodyPr>
            <a:lstStyle/>
            <a:p>
              <a:pPr>
                <a:defRPr/>
              </a:pPr>
              <a:r>
                <a:rPr lang="de"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rPr>
                <a:t>3D-Konstruktions- und Entwurfsfunktionen</a:t>
              </a:r>
              <a:endParaRPr lang="en-US"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endParaRPr>
            </a:p>
            <a:p>
              <a:pPr>
                <a:defRPr/>
              </a:pPr>
              <a:endParaRPr lang="en-US" sz="1422" dirty="0">
                <a:solidFill>
                  <a:srgbClr val="323232"/>
                </a:solidFill>
                <a:latin typeface="Arial" pitchFamily="34" charset="0"/>
                <a:cs typeface="Arial" pitchFamily="34" charset="0"/>
              </a:endParaRPr>
            </a:p>
          </p:txBody>
        </p:sp>
        <p:sp>
          <p:nvSpPr>
            <p:cNvPr id="12" name="TextBox 11"/>
            <p:cNvSpPr txBox="1"/>
            <p:nvPr/>
          </p:nvSpPr>
          <p:spPr>
            <a:xfrm>
              <a:off x="3099023" y="1089163"/>
              <a:ext cx="1197104" cy="423158"/>
            </a:xfrm>
            <a:prstGeom prst="rect">
              <a:avLst/>
            </a:prstGeom>
            <a:noFill/>
          </p:spPr>
          <p:txBody>
            <a:bodyPr wrap="square" lIns="162524" tIns="81260" rIns="162524" bIns="81260">
              <a:spAutoFit/>
            </a:bodyPr>
            <a:lstStyle/>
            <a:p>
              <a:pPr>
                <a:lnSpc>
                  <a:spcPct val="150000"/>
                </a:lnSpc>
                <a:defRPr/>
              </a:pPr>
              <a:r>
                <a:rPr lang="de"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rPr>
                <a:t>AutoCAD für Mac</a:t>
              </a:r>
              <a:endParaRPr lang="en-US"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endParaRPr>
            </a:p>
            <a:p>
              <a:pPr>
                <a:defRPr/>
              </a:pPr>
              <a:endParaRPr lang="en-US" sz="1422" dirty="0">
                <a:solidFill>
                  <a:srgbClr val="323232"/>
                </a:solidFill>
                <a:latin typeface="Arial" pitchFamily="34" charset="0"/>
                <a:cs typeface="Arial" pitchFamily="34" charset="0"/>
              </a:endParaRPr>
            </a:p>
          </p:txBody>
        </p:sp>
        <p:sp>
          <p:nvSpPr>
            <p:cNvPr id="19" name="TextBox 18"/>
            <p:cNvSpPr txBox="1"/>
            <p:nvPr/>
          </p:nvSpPr>
          <p:spPr>
            <a:xfrm>
              <a:off x="485992" y="924216"/>
              <a:ext cx="891887" cy="246211"/>
            </a:xfrm>
            <a:prstGeom prst="rect">
              <a:avLst/>
            </a:prstGeom>
            <a:noFill/>
          </p:spPr>
          <p:txBody>
            <a:bodyPr wrap="square" lIns="162524" tIns="81260" rIns="162524" bIns="81260">
              <a:spAutoFit/>
            </a:bodyPr>
            <a:lstStyle/>
            <a:p>
              <a:pPr>
                <a:defRPr/>
              </a:pPr>
              <a:r>
                <a:rPr lang="de" sz="1778" b="1" dirty="0">
                  <a:solidFill>
                    <a:srgbClr val="323232"/>
                  </a:solidFill>
                  <a:latin typeface="Arial" pitchFamily="34" charset="0"/>
                  <a:cs typeface="Arial" pitchFamily="34" charset="0"/>
                </a:rPr>
                <a:t>1982</a:t>
              </a:r>
              <a:endParaRPr lang="en-US" sz="1778" b="1" dirty="0">
                <a:solidFill>
                  <a:srgbClr val="323232"/>
                </a:solidFill>
                <a:latin typeface="Arial" pitchFamily="34" charset="0"/>
                <a:cs typeface="Arial" pitchFamily="34" charset="0"/>
              </a:endParaRPr>
            </a:p>
          </p:txBody>
        </p:sp>
        <p:sp>
          <p:nvSpPr>
            <p:cNvPr id="21" name="TextBox 20"/>
            <p:cNvSpPr txBox="1"/>
            <p:nvPr/>
          </p:nvSpPr>
          <p:spPr>
            <a:xfrm>
              <a:off x="485992" y="1089163"/>
              <a:ext cx="1208398" cy="546257"/>
            </a:xfrm>
            <a:prstGeom prst="rect">
              <a:avLst/>
            </a:prstGeom>
            <a:noFill/>
          </p:spPr>
          <p:txBody>
            <a:bodyPr wrap="square" lIns="162524" tIns="81260" rIns="162524" bIns="81260">
              <a:spAutoFit/>
            </a:bodyPr>
            <a:lstStyle/>
            <a:p>
              <a:pPr>
                <a:lnSpc>
                  <a:spcPct val="150000"/>
                </a:lnSpc>
                <a:defRPr/>
              </a:pPr>
              <a:r>
                <a:rPr lang="de"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rPr>
                <a:t>Markteinführung</a:t>
              </a:r>
              <a:endParaRPr lang="en-US"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endParaRPr>
            </a:p>
            <a:p>
              <a:pPr>
                <a:defRPr/>
              </a:pPr>
              <a:endParaRPr lang="en-US" sz="1422" dirty="0">
                <a:solidFill>
                  <a:srgbClr val="323232"/>
                </a:solidFill>
                <a:latin typeface="Arial" pitchFamily="34" charset="0"/>
                <a:cs typeface="Arial" pitchFamily="34" charset="0"/>
              </a:endParaRPr>
            </a:p>
            <a:p>
              <a:pPr>
                <a:defRPr/>
              </a:pPr>
              <a:endParaRPr lang="en-US" sz="1422" dirty="0">
                <a:solidFill>
                  <a:srgbClr val="323232"/>
                </a:solidFill>
                <a:latin typeface="Arial" pitchFamily="34" charset="0"/>
                <a:cs typeface="Arial" pitchFamily="34" charset="0"/>
              </a:endParaRPr>
            </a:p>
          </p:txBody>
        </p:sp>
        <p:sp>
          <p:nvSpPr>
            <p:cNvPr id="32" name="TextBox 31"/>
            <p:cNvSpPr txBox="1"/>
            <p:nvPr/>
          </p:nvSpPr>
          <p:spPr>
            <a:xfrm>
              <a:off x="4319380" y="937919"/>
              <a:ext cx="891887" cy="205816"/>
            </a:xfrm>
            <a:prstGeom prst="rect">
              <a:avLst/>
            </a:prstGeom>
            <a:noFill/>
          </p:spPr>
          <p:txBody>
            <a:bodyPr wrap="square" lIns="91404" tIns="45701" rIns="91404" bIns="45701">
              <a:spAutoFit/>
            </a:bodyPr>
            <a:lstStyle/>
            <a:p>
              <a:pPr>
                <a:defRPr/>
              </a:pPr>
              <a:r>
                <a:rPr lang="de" sz="1778" b="1" dirty="0">
                  <a:solidFill>
                    <a:srgbClr val="323232"/>
                  </a:solidFill>
                  <a:latin typeface="Arial" pitchFamily="34" charset="0"/>
                  <a:cs typeface="Arial" pitchFamily="34" charset="0"/>
                </a:rPr>
                <a:t>2010</a:t>
              </a:r>
              <a:endParaRPr lang="en-US" sz="1778" b="1" dirty="0">
                <a:solidFill>
                  <a:srgbClr val="323232"/>
                </a:solidFill>
                <a:latin typeface="Arial" pitchFamily="34" charset="0"/>
                <a:cs typeface="Arial" pitchFamily="34" charset="0"/>
              </a:endParaRPr>
            </a:p>
          </p:txBody>
        </p:sp>
        <p:sp>
          <p:nvSpPr>
            <p:cNvPr id="33" name="TextBox 32"/>
            <p:cNvSpPr txBox="1"/>
            <p:nvPr/>
          </p:nvSpPr>
          <p:spPr>
            <a:xfrm>
              <a:off x="4319380" y="1109972"/>
              <a:ext cx="1651712" cy="382764"/>
            </a:xfrm>
            <a:prstGeom prst="rect">
              <a:avLst/>
            </a:prstGeom>
            <a:noFill/>
          </p:spPr>
          <p:txBody>
            <a:bodyPr wrap="square" lIns="91404" tIns="45701" rIns="91404" bIns="45701">
              <a:spAutoFit/>
            </a:bodyPr>
            <a:lstStyle/>
            <a:p>
              <a:pPr>
                <a:lnSpc>
                  <a:spcPct val="150000"/>
                </a:lnSpc>
                <a:defRPr/>
              </a:pPr>
              <a:r>
                <a:rPr lang="de"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rPr>
                <a:t>AutoCAD-Mobil-App</a:t>
              </a:r>
              <a:endParaRPr lang="en-US"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endParaRPr>
            </a:p>
            <a:p>
              <a:pPr>
                <a:defRPr/>
              </a:pPr>
              <a:endParaRPr lang="en-US" sz="1422" dirty="0">
                <a:solidFill>
                  <a:srgbClr val="323232"/>
                </a:solidFill>
                <a:latin typeface="Arial" pitchFamily="34" charset="0"/>
                <a:cs typeface="Arial" pitchFamily="34" charset="0"/>
              </a:endParaRPr>
            </a:p>
          </p:txBody>
        </p:sp>
      </p:grpSp>
      <p:sp>
        <p:nvSpPr>
          <p:cNvPr id="24" name="TextBox 23"/>
          <p:cNvSpPr txBox="1"/>
          <p:nvPr/>
        </p:nvSpPr>
        <p:spPr>
          <a:xfrm>
            <a:off x="12708532" y="1651674"/>
            <a:ext cx="1585577" cy="365896"/>
          </a:xfrm>
          <a:prstGeom prst="rect">
            <a:avLst/>
          </a:prstGeom>
          <a:noFill/>
        </p:spPr>
        <p:txBody>
          <a:bodyPr wrap="square" lIns="91404" tIns="45701" rIns="91404" bIns="45701">
            <a:spAutoFit/>
          </a:bodyPr>
          <a:lstStyle/>
          <a:p>
            <a:pPr>
              <a:defRPr/>
            </a:pPr>
            <a:r>
              <a:rPr lang="de" sz="1778" b="1" dirty="0">
                <a:solidFill>
                  <a:srgbClr val="323232"/>
                </a:solidFill>
                <a:latin typeface="Arial" pitchFamily="34" charset="0"/>
                <a:cs typeface="Arial" pitchFamily="34" charset="0"/>
              </a:rPr>
              <a:t>2018</a:t>
            </a:r>
            <a:endParaRPr lang="en-US" sz="1778" b="1" dirty="0">
              <a:solidFill>
                <a:srgbClr val="323232"/>
              </a:solidFill>
              <a:latin typeface="Arial" pitchFamily="34" charset="0"/>
              <a:cs typeface="Arial" pitchFamily="34" charset="0"/>
            </a:endParaRPr>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3043" y="3497120"/>
            <a:ext cx="4358265" cy="4358265"/>
          </a:xfrm>
          <a:prstGeom prst="rect">
            <a:avLst/>
          </a:prstGeom>
        </p:spPr>
      </p:pic>
      <p:sp>
        <p:nvSpPr>
          <p:cNvPr id="27" name="TextBox 26"/>
          <p:cNvSpPr txBox="1"/>
          <p:nvPr/>
        </p:nvSpPr>
        <p:spPr>
          <a:xfrm>
            <a:off x="10091800" y="2035284"/>
            <a:ext cx="2582991" cy="830958"/>
          </a:xfrm>
          <a:prstGeom prst="rect">
            <a:avLst/>
          </a:prstGeom>
          <a:noFill/>
        </p:spPr>
        <p:txBody>
          <a:bodyPr wrap="square" lIns="91404" tIns="45701" rIns="91404" bIns="45701">
            <a:spAutoFit/>
          </a:bodyPr>
          <a:lstStyle/>
          <a:p>
            <a:pPr>
              <a:defRPr/>
            </a:pPr>
            <a:r>
              <a:rPr lang="de"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rPr>
              <a:t>Schnellere, präzisere Werkzeuge</a:t>
            </a:r>
          </a:p>
          <a:p>
            <a:pPr>
              <a:defRPr/>
            </a:pPr>
            <a:endParaRPr lang="en-US" sz="1600" dirty="0">
              <a:solidFill>
                <a:srgbClr val="323232"/>
              </a:solidFill>
              <a:latin typeface="Arial" pitchFamily="34" charset="0"/>
              <a:cs typeface="Arial" pitchFamily="34" charset="0"/>
            </a:endParaRPr>
          </a:p>
        </p:txBody>
      </p:sp>
      <p:sp>
        <p:nvSpPr>
          <p:cNvPr id="36" name="TextBox 35"/>
          <p:cNvSpPr txBox="1"/>
          <p:nvPr/>
        </p:nvSpPr>
        <p:spPr>
          <a:xfrm>
            <a:off x="12681806" y="1977908"/>
            <a:ext cx="2936377" cy="680469"/>
          </a:xfrm>
          <a:prstGeom prst="rect">
            <a:avLst/>
          </a:prstGeom>
          <a:noFill/>
        </p:spPr>
        <p:txBody>
          <a:bodyPr wrap="square" lIns="91404" tIns="45701" rIns="91404" bIns="45701">
            <a:spAutoFit/>
          </a:bodyPr>
          <a:lstStyle/>
          <a:p>
            <a:pPr>
              <a:lnSpc>
                <a:spcPct val="150000"/>
              </a:lnSpc>
              <a:defRPr/>
            </a:pPr>
            <a:r>
              <a:rPr lang="de"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rPr>
              <a:t>Produktivitätssteigerungen</a:t>
            </a:r>
            <a:endParaRPr lang="en-US" sz="1600" b="1" dirty="0">
              <a:gradFill flip="none" rotWithShape="1">
                <a:gsLst>
                  <a:gs pos="0">
                    <a:srgbClr val="DD2122"/>
                  </a:gs>
                  <a:gs pos="100000">
                    <a:srgbClr val="DD2122">
                      <a:lumMod val="75000"/>
                    </a:srgbClr>
                  </a:gs>
                </a:gsLst>
                <a:lin ang="5400000" scaled="0"/>
                <a:tileRect/>
              </a:gradFill>
              <a:latin typeface="Calibri Light" panose="020F0302020204030204" pitchFamily="34" charset="0"/>
              <a:cs typeface="Calibri Light" panose="020F0302020204030204" pitchFamily="34" charset="0"/>
            </a:endParaRPr>
          </a:p>
          <a:p>
            <a:pPr>
              <a:defRPr/>
            </a:pPr>
            <a:endParaRPr lang="en-US" sz="1422" dirty="0">
              <a:solidFill>
                <a:srgbClr val="323232"/>
              </a:solidFill>
              <a:latin typeface="Arial" pitchFamily="34" charset="0"/>
              <a:cs typeface="Arial" pitchFamily="34" charset="0"/>
            </a:endParaRPr>
          </a:p>
        </p:txBody>
      </p:sp>
      <p:sp>
        <p:nvSpPr>
          <p:cNvPr id="37" name="TextBox 36"/>
          <p:cNvSpPr txBox="1"/>
          <p:nvPr/>
        </p:nvSpPr>
        <p:spPr>
          <a:xfrm>
            <a:off x="10122422" y="1667412"/>
            <a:ext cx="1585577" cy="365896"/>
          </a:xfrm>
          <a:prstGeom prst="rect">
            <a:avLst/>
          </a:prstGeom>
          <a:noFill/>
        </p:spPr>
        <p:txBody>
          <a:bodyPr wrap="square" lIns="91404" tIns="45701" rIns="91404" bIns="45701">
            <a:spAutoFit/>
          </a:bodyPr>
          <a:lstStyle/>
          <a:p>
            <a:pPr>
              <a:defRPr/>
            </a:pPr>
            <a:r>
              <a:rPr lang="de" sz="1778" b="1" dirty="0">
                <a:solidFill>
                  <a:srgbClr val="323232"/>
                </a:solidFill>
                <a:latin typeface="Arial" pitchFamily="34" charset="0"/>
                <a:cs typeface="Arial" pitchFamily="34" charset="0"/>
              </a:rPr>
              <a:t>2017</a:t>
            </a:r>
            <a:endParaRPr lang="en-US" sz="1778" b="1" dirty="0">
              <a:solidFill>
                <a:srgbClr val="323232"/>
              </a:solidFill>
              <a:latin typeface="Arial" pitchFamily="34" charset="0"/>
              <a:cs typeface="Arial"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8771" y="3380686"/>
            <a:ext cx="4876800" cy="4474699"/>
          </a:xfrm>
          <a:prstGeom prst="rect">
            <a:avLst/>
          </a:prstGeom>
        </p:spPr>
      </p:pic>
      <p:pic>
        <p:nvPicPr>
          <p:cNvPr id="3" name="Grafik 2"/>
          <p:cNvPicPr>
            <a:picLocks noChangeAspect="1"/>
          </p:cNvPicPr>
          <p:nvPr/>
        </p:nvPicPr>
        <p:blipFill>
          <a:blip r:embed="rId9"/>
          <a:stretch>
            <a:fillRect/>
          </a:stretch>
        </p:blipFill>
        <p:spPr>
          <a:xfrm>
            <a:off x="4576043" y="3214746"/>
            <a:ext cx="4567233" cy="4543445"/>
          </a:xfrm>
          <a:prstGeom prst="rect">
            <a:avLst/>
          </a:prstGeom>
        </p:spPr>
      </p:pic>
      <p:sp>
        <p:nvSpPr>
          <p:cNvPr id="26" name="TextBox 23"/>
          <p:cNvSpPr txBox="1"/>
          <p:nvPr/>
        </p:nvSpPr>
        <p:spPr>
          <a:xfrm>
            <a:off x="14738300" y="1643290"/>
            <a:ext cx="1585577" cy="365896"/>
          </a:xfrm>
          <a:prstGeom prst="rect">
            <a:avLst/>
          </a:prstGeom>
          <a:noFill/>
        </p:spPr>
        <p:txBody>
          <a:bodyPr wrap="square" lIns="91404" tIns="45701" rIns="91404" bIns="45701">
            <a:spAutoFit/>
          </a:bodyPr>
          <a:lstStyle/>
          <a:p>
            <a:pPr>
              <a:defRPr/>
            </a:pPr>
            <a:r>
              <a:rPr lang="de" sz="1778" b="1" dirty="0" smtClean="0">
                <a:solidFill>
                  <a:srgbClr val="323232"/>
                </a:solidFill>
                <a:latin typeface="Arial" pitchFamily="34" charset="0"/>
                <a:cs typeface="Arial" pitchFamily="34" charset="0"/>
              </a:rPr>
              <a:t>2019</a:t>
            </a:r>
            <a:endParaRPr lang="en-US" sz="1778" b="1" dirty="0">
              <a:solidFill>
                <a:srgbClr val="323232"/>
              </a:solidFill>
              <a:latin typeface="Arial" pitchFamily="34" charset="0"/>
              <a:cs typeface="Arial" pitchFamily="34" charset="0"/>
            </a:endParaRPr>
          </a:p>
        </p:txBody>
      </p:sp>
    </p:spTree>
    <p:extLst>
      <p:ext uri="{BB962C8B-B14F-4D97-AF65-F5344CB8AC3E}">
        <p14:creationId xmlns:p14="http://schemas.microsoft.com/office/powerpoint/2010/main" val="143584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234102" y="91511"/>
            <a:ext cx="16257588" cy="804229"/>
          </a:xfrm>
        </p:spPr>
        <p:txBody>
          <a:bodyPr/>
          <a:lstStyle/>
          <a:p>
            <a:r>
              <a:rPr lang="de-DE" sz="4000" dirty="0" smtClean="0">
                <a:latin typeface="Calibri Light" panose="020F0302020204030204" pitchFamily="34" charset="0"/>
                <a:cs typeface="Calibri Light" panose="020F0302020204030204" pitchFamily="34" charset="0"/>
              </a:rPr>
              <a:t>AutoCAD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2019 – FDO Provider und Auflösung</a:t>
            </a:r>
            <a:endParaRPr lang="de-DE" sz="4000" dirty="0">
              <a:latin typeface="Calibri Light" panose="020F0302020204030204" pitchFamily="34" charset="0"/>
              <a:cs typeface="Calibri Light" panose="020F0302020204030204" pitchFamily="34" charset="0"/>
            </a:endParaRPr>
          </a:p>
        </p:txBody>
      </p:sp>
      <p:sp>
        <p:nvSpPr>
          <p:cNvPr id="5" name="Inhaltsplatzhalter 4"/>
          <p:cNvSpPr>
            <a:spLocks noGrp="1"/>
          </p:cNvSpPr>
          <p:nvPr>
            <p:ph idx="1"/>
          </p:nvPr>
        </p:nvSpPr>
        <p:spPr>
          <a:xfrm>
            <a:off x="1042738" y="1302664"/>
            <a:ext cx="14509320" cy="2791326"/>
          </a:xfrm>
        </p:spPr>
        <p:txBody>
          <a:bodyPr/>
          <a:lstStyle/>
          <a:p>
            <a:r>
              <a:rPr lang="de-DE" b="1" dirty="0">
                <a:latin typeface="Calibri Light" panose="020F0302020204030204" pitchFamily="34" charset="0"/>
                <a:cs typeface="Calibri Light" panose="020F0302020204030204" pitchFamily="34" charset="0"/>
              </a:rPr>
              <a:t>Neue Versionsunterstützung für </a:t>
            </a:r>
            <a:r>
              <a:rPr lang="de-DE" b="1" dirty="0" smtClean="0">
                <a:latin typeface="Calibri Light" panose="020F0302020204030204" pitchFamily="34" charset="0"/>
                <a:cs typeface="Calibri Light" panose="020F0302020204030204" pitchFamily="34" charset="0"/>
              </a:rPr>
              <a:t>FDO-Provider</a:t>
            </a:r>
          </a:p>
          <a:p>
            <a:endParaRPr lang="de-DE" b="1"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Erweiterte Unterstützung für die folgenden FDO-Provider in neueren Versionen</a:t>
            </a:r>
            <a:r>
              <a:rPr lang="de-DE" dirty="0" smtClean="0">
                <a:latin typeface="Calibri Light" panose="020F0302020204030204" pitchFamily="34" charset="0"/>
                <a:cs typeface="Calibri Light" panose="020F0302020204030204" pitchFamily="34" charset="0"/>
              </a:rPr>
              <a:t>:</a:t>
            </a:r>
          </a:p>
          <a:p>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-FDO </a:t>
            </a:r>
            <a:r>
              <a:rPr lang="de-DE" dirty="0">
                <a:latin typeface="Calibri Light" panose="020F0302020204030204" pitchFamily="34" charset="0"/>
                <a:cs typeface="Calibri Light" panose="020F0302020204030204" pitchFamily="34" charset="0"/>
              </a:rPr>
              <a:t>ArcGIS-Provider: ArcGIS 10.5</a:t>
            </a:r>
          </a:p>
          <a:p>
            <a:r>
              <a:rPr lang="de-DE" dirty="0" smtClean="0">
                <a:latin typeface="Calibri Light" panose="020F0302020204030204" pitchFamily="34" charset="0"/>
                <a:cs typeface="Calibri Light" panose="020F0302020204030204" pitchFamily="34" charset="0"/>
              </a:rPr>
              <a:t>	-FDO </a:t>
            </a:r>
            <a:r>
              <a:rPr lang="de-DE" dirty="0">
                <a:latin typeface="Calibri Light" panose="020F0302020204030204" pitchFamily="34" charset="0"/>
                <a:cs typeface="Calibri Light" panose="020F0302020204030204" pitchFamily="34" charset="0"/>
              </a:rPr>
              <a:t>Oracle-Provider: Oracle </a:t>
            </a:r>
            <a:r>
              <a:rPr lang="de-DE" dirty="0" smtClean="0">
                <a:latin typeface="Calibri Light" panose="020F0302020204030204" pitchFamily="34" charset="0"/>
                <a:cs typeface="Calibri Light" panose="020F0302020204030204" pitchFamily="34" charset="0"/>
              </a:rPr>
              <a:t>12.2.0.1</a:t>
            </a:r>
          </a:p>
          <a:p>
            <a:endParaRPr lang="de-DE" b="1" dirty="0">
              <a:latin typeface="Calibri Light" panose="020F0302020204030204" pitchFamily="34" charset="0"/>
              <a:cs typeface="Calibri Light" panose="020F0302020204030204" pitchFamily="34" charset="0"/>
            </a:endParaRPr>
          </a:p>
        </p:txBody>
      </p:sp>
      <p:sp>
        <p:nvSpPr>
          <p:cNvPr id="2" name="Rechteck 1"/>
          <p:cNvSpPr/>
          <p:nvPr/>
        </p:nvSpPr>
        <p:spPr>
          <a:xfrm>
            <a:off x="818148" y="4468829"/>
            <a:ext cx="13282862" cy="3539430"/>
          </a:xfrm>
          <a:prstGeom prst="rect">
            <a:avLst/>
          </a:prstGeom>
        </p:spPr>
        <p:txBody>
          <a:bodyPr wrap="square">
            <a:spAutoFit/>
          </a:bodyPr>
          <a:lstStyle/>
          <a:p>
            <a:r>
              <a:rPr lang="de-DE" b="1" dirty="0">
                <a:latin typeface="Calibri Light" panose="020F0302020204030204" pitchFamily="34" charset="0"/>
                <a:cs typeface="Calibri Light" panose="020F0302020204030204" pitchFamily="34" charset="0"/>
              </a:rPr>
              <a:t>Unterstützung von Monitoren mit hoher Auflösung (4K</a:t>
            </a:r>
            <a:r>
              <a:rPr lang="de-DE" b="1" dirty="0" smtClean="0">
                <a:latin typeface="Calibri Light" panose="020F0302020204030204" pitchFamily="34" charset="0"/>
                <a:cs typeface="Calibri Light" panose="020F0302020204030204" pitchFamily="34" charset="0"/>
              </a:rPr>
              <a:t>)</a:t>
            </a:r>
          </a:p>
          <a:p>
            <a:endParaRPr lang="de-DE" b="1" dirty="0">
              <a:solidFill>
                <a:srgbClr val="555555"/>
              </a:solidFill>
              <a:latin typeface="Calibri Light" panose="020F0302020204030204" pitchFamily="34" charset="0"/>
              <a:cs typeface="Calibri Light" panose="020F0302020204030204" pitchFamily="34" charset="0"/>
            </a:endParaRPr>
          </a:p>
          <a:p>
            <a:r>
              <a:rPr lang="de-DE" dirty="0">
                <a:solidFill>
                  <a:srgbClr val="333333"/>
                </a:solidFill>
                <a:latin typeface="Calibri Light" panose="020F0302020204030204" pitchFamily="34" charset="0"/>
                <a:cs typeface="Calibri Light" panose="020F0302020204030204" pitchFamily="34" charset="0"/>
              </a:rPr>
              <a:t>Einige Symbole in der Multifunktions- und der Statusleiste wurden aktualisiert, damit sie im dunklen und hellen Thema auf Monitoren mit 4K </a:t>
            </a:r>
            <a:endParaRPr lang="de-DE" dirty="0" smtClean="0">
              <a:solidFill>
                <a:srgbClr val="333333"/>
              </a:solidFill>
              <a:latin typeface="Calibri Light" panose="020F0302020204030204" pitchFamily="34" charset="0"/>
              <a:cs typeface="Calibri Light" panose="020F0302020204030204" pitchFamily="34" charset="0"/>
            </a:endParaRPr>
          </a:p>
          <a:p>
            <a:r>
              <a:rPr lang="de-DE" dirty="0" smtClean="0">
                <a:solidFill>
                  <a:srgbClr val="333333"/>
                </a:solidFill>
                <a:latin typeface="Calibri Light" panose="020F0302020204030204" pitchFamily="34" charset="0"/>
                <a:cs typeface="Calibri Light" panose="020F0302020204030204" pitchFamily="34" charset="0"/>
              </a:rPr>
              <a:t>und </a:t>
            </a:r>
            <a:r>
              <a:rPr lang="de-DE" dirty="0">
                <a:solidFill>
                  <a:srgbClr val="333333"/>
                </a:solidFill>
                <a:latin typeface="Calibri Light" panose="020F0302020204030204" pitchFamily="34" charset="0"/>
                <a:cs typeface="Calibri Light" panose="020F0302020204030204" pitchFamily="34" charset="0"/>
              </a:rPr>
              <a:t>höherer Auflösung optimal angezeigt werden können</a:t>
            </a:r>
            <a:r>
              <a:rPr lang="de-DE" dirty="0" smtClean="0">
                <a:solidFill>
                  <a:srgbClr val="333333"/>
                </a:solidFill>
                <a:latin typeface="Calibri Light" panose="020F0302020204030204" pitchFamily="34" charset="0"/>
                <a:cs typeface="Calibri Light" panose="020F0302020204030204" pitchFamily="34" charset="0"/>
              </a:rPr>
              <a:t>.</a:t>
            </a:r>
          </a:p>
          <a:p>
            <a:endParaRPr lang="de-DE" dirty="0" smtClean="0">
              <a:solidFill>
                <a:srgbClr val="333333"/>
              </a:solidFill>
              <a:latin typeface="Calibri Light" panose="020F0302020204030204" pitchFamily="34" charset="0"/>
              <a:cs typeface="Calibri Light" panose="020F0302020204030204" pitchFamily="34" charset="0"/>
            </a:endParaRPr>
          </a:p>
          <a:p>
            <a:r>
              <a:rPr lang="de-DE" b="0" i="0" dirty="0" smtClean="0">
                <a:solidFill>
                  <a:srgbClr val="333333"/>
                </a:solidFill>
                <a:effectLst/>
                <a:latin typeface="Calibri Light" panose="020F0302020204030204" pitchFamily="34" charset="0"/>
                <a:cs typeface="Calibri Light" panose="020F0302020204030204" pitchFamily="34" charset="0"/>
              </a:rPr>
              <a:t>Verbesserte Speichernutzung für die Grafikerstellung</a:t>
            </a:r>
            <a:endParaRPr lang="de-DE" b="0" i="0" dirty="0">
              <a:solidFill>
                <a:srgbClr val="333333"/>
              </a:solidFill>
              <a:effectLst/>
              <a:latin typeface="Calibri Light" panose="020F0302020204030204" pitchFamily="34" charset="0"/>
              <a:cs typeface="Calibri Light" panose="020F0302020204030204" pitchFamily="34" charset="0"/>
            </a:endParaRPr>
          </a:p>
        </p:txBody>
      </p:sp>
      <p:pic>
        <p:nvPicPr>
          <p:cNvPr id="6" name="Grafik 2" descr="Kostenlose Vektorgrafik: Lcd, &lt;strong&gt;Monitor&lt;/strong&gt;, Bildschirm, Hoch - Kostenloses ...">
            <a:extLst>
              <a:ext uri="{FF2B5EF4-FFF2-40B4-BE49-F238E27FC236}">
                <a16:creationId xmlns:a16="http://schemas.microsoft.com/office/drawing/2014/main" id="{C7696592-C9C1-4F33-989F-DE3992AA67C0}"/>
              </a:ext>
            </a:extLst>
          </p:cNvPr>
          <p:cNvPicPr>
            <a:picLocks noChangeAspect="1"/>
          </p:cNvPicPr>
          <p:nvPr/>
        </p:nvPicPr>
        <p:blipFill>
          <a:blip r:embed="rId5"/>
          <a:stretch>
            <a:fillRect/>
          </a:stretch>
        </p:blipFill>
        <p:spPr>
          <a:xfrm>
            <a:off x="12427783" y="6113436"/>
            <a:ext cx="2042198" cy="1894823"/>
          </a:xfrm>
          <a:prstGeom prst="rect">
            <a:avLst/>
          </a:prstGeom>
        </p:spPr>
      </p:pic>
    </p:spTree>
    <p:extLst>
      <p:ext uri="{BB962C8B-B14F-4D97-AF65-F5344CB8AC3E}">
        <p14:creationId xmlns:p14="http://schemas.microsoft.com/office/powerpoint/2010/main" val="309364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1068634"/>
          </a:xfrm>
        </p:spPr>
        <p:txBody>
          <a:bodyPr/>
          <a:lstStyle/>
          <a:p>
            <a:r>
              <a:rPr lang="de-DE" dirty="0" smtClean="0">
                <a:latin typeface="Calibri Light" panose="020F0302020204030204" pitchFamily="34" charset="0"/>
                <a:cs typeface="Calibri Light" panose="020F0302020204030204" pitchFamily="34" charset="0"/>
              </a:rPr>
              <a:t>AutoCAD und </a:t>
            </a:r>
            <a:r>
              <a:rPr lang="de-DE" dirty="0" err="1" smtClean="0">
                <a:latin typeface="Calibri Light" panose="020F0302020204030204" pitchFamily="34" charset="0"/>
                <a:cs typeface="Calibri Light" panose="020F0302020204030204" pitchFamily="34" charset="0"/>
              </a:rPr>
              <a:t>Map</a:t>
            </a:r>
            <a:r>
              <a:rPr lang="de-DE" dirty="0" smtClean="0">
                <a:latin typeface="Calibri Light" panose="020F0302020204030204" pitchFamily="34" charset="0"/>
                <a:cs typeface="Calibri Light" panose="020F0302020204030204" pitchFamily="34" charset="0"/>
              </a:rPr>
              <a:t> 3D 2019 Tipps und Tricks</a:t>
            </a:r>
            <a:endParaRPr lang="de-DE" dirty="0">
              <a:latin typeface="Calibri Light" panose="020F0302020204030204" pitchFamily="34" charset="0"/>
              <a:cs typeface="Calibri Light" panose="020F0302020204030204" pitchFamily="34" charset="0"/>
            </a:endParaRPr>
          </a:p>
        </p:txBody>
      </p:sp>
      <p:pic>
        <p:nvPicPr>
          <p:cNvPr id="2" name="Inhaltsplatzhalter 1" descr="16. Subtext app | Techie Teachers' &lt;strong&gt;Tricks&lt;/strong&gt;"/>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38231" y="1991241"/>
            <a:ext cx="4124969" cy="5124185"/>
          </a:xfrm>
        </p:spPr>
      </p:pic>
    </p:spTree>
    <p:extLst>
      <p:ext uri="{BB962C8B-B14F-4D97-AF65-F5344CB8AC3E}">
        <p14:creationId xmlns:p14="http://schemas.microsoft.com/office/powerpoint/2010/main" val="285809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927461"/>
          </a:xfrm>
        </p:spPr>
        <p:txBody>
          <a:bodyPr/>
          <a:lstStyle/>
          <a:p>
            <a:r>
              <a:rPr lang="de-DE" sz="4000" dirty="0">
                <a:latin typeface="Calibri Light" panose="020F0302020204030204" pitchFamily="34" charset="0"/>
                <a:cs typeface="Calibri Light" panose="020F0302020204030204" pitchFamily="34" charset="0"/>
              </a:rPr>
              <a:t>AutoCAD und </a:t>
            </a:r>
            <a:r>
              <a:rPr lang="de-DE" sz="4000" dirty="0" err="1">
                <a:latin typeface="Calibri Light" panose="020F0302020204030204" pitchFamily="34" charset="0"/>
                <a:cs typeface="Calibri Light" panose="020F0302020204030204" pitchFamily="34" charset="0"/>
              </a:rPr>
              <a:t>Map</a:t>
            </a:r>
            <a:r>
              <a:rPr lang="de-DE" sz="4000" dirty="0">
                <a:latin typeface="Calibri Light" panose="020F0302020204030204" pitchFamily="34" charset="0"/>
                <a:cs typeface="Calibri Light" panose="020F0302020204030204" pitchFamily="34" charset="0"/>
              </a:rPr>
              <a:t> 3D 2019 Tipps und </a:t>
            </a:r>
            <a:r>
              <a:rPr lang="de-DE" sz="4000" dirty="0" smtClean="0">
                <a:latin typeface="Calibri Light" panose="020F0302020204030204" pitchFamily="34" charset="0"/>
                <a:cs typeface="Calibri Light" panose="020F0302020204030204" pitchFamily="34" charset="0"/>
              </a:rPr>
              <a:t>Tricks</a:t>
            </a:r>
            <a:endParaRPr lang="de-DE" sz="4000" dirty="0">
              <a:latin typeface="+mj-lt"/>
            </a:endParaRPr>
          </a:p>
        </p:txBody>
      </p:sp>
      <p:pic>
        <p:nvPicPr>
          <p:cNvPr id="3" name="Inhaltsplatzhalter 2"/>
          <p:cNvPicPr>
            <a:picLocks noGrp="1" noChangeAspect="1"/>
          </p:cNvPicPr>
          <p:nvPr>
            <p:ph idx="1"/>
          </p:nvPr>
        </p:nvPicPr>
        <p:blipFill>
          <a:blip r:embed="rId5"/>
          <a:stretch>
            <a:fillRect/>
          </a:stretch>
        </p:blipFill>
        <p:spPr>
          <a:xfrm>
            <a:off x="496398" y="1176338"/>
            <a:ext cx="7632396" cy="6965950"/>
          </a:xfrm>
          <a:prstGeom prst="rect">
            <a:avLst/>
          </a:prstGeom>
        </p:spPr>
      </p:pic>
      <p:sp>
        <p:nvSpPr>
          <p:cNvPr id="5" name="Rechteck 4"/>
          <p:cNvSpPr/>
          <p:nvPr/>
        </p:nvSpPr>
        <p:spPr>
          <a:xfrm>
            <a:off x="8484507" y="4973053"/>
            <a:ext cx="5616504" cy="646331"/>
          </a:xfrm>
          <a:prstGeom prst="rect">
            <a:avLst/>
          </a:prstGeom>
        </p:spPr>
        <p:txBody>
          <a:bodyPr wrap="square">
            <a:spAutoFit/>
          </a:bodyPr>
          <a:lstStyle/>
          <a:p>
            <a:r>
              <a:rPr lang="de-DE" sz="3600" dirty="0">
                <a:latin typeface="Calibri Light" panose="020F0302020204030204" pitchFamily="34" charset="0"/>
                <a:cs typeface="Calibri Light" panose="020F0302020204030204" pitchFamily="34" charset="0"/>
              </a:rPr>
              <a:t>http://lynn.blogs.com</a:t>
            </a:r>
            <a:r>
              <a:rPr lang="de-DE" dirty="0">
                <a:latin typeface="Calibri Light" panose="020F0302020204030204" pitchFamily="34" charset="0"/>
                <a:cs typeface="Calibri Light" panose="020F0302020204030204" pitchFamily="34" charset="0"/>
              </a:rPr>
              <a:t>/</a:t>
            </a:r>
          </a:p>
        </p:txBody>
      </p:sp>
      <p:pic>
        <p:nvPicPr>
          <p:cNvPr id="6" name="Grafik 5"/>
          <p:cNvPicPr>
            <a:picLocks noChangeAspect="1"/>
          </p:cNvPicPr>
          <p:nvPr/>
        </p:nvPicPr>
        <p:blipFill>
          <a:blip r:embed="rId6"/>
          <a:stretch>
            <a:fillRect/>
          </a:stretch>
        </p:blipFill>
        <p:spPr>
          <a:xfrm>
            <a:off x="8484507" y="6218238"/>
            <a:ext cx="7067550" cy="1924050"/>
          </a:xfrm>
          <a:prstGeom prst="rect">
            <a:avLst/>
          </a:prstGeom>
        </p:spPr>
      </p:pic>
    </p:spTree>
    <p:extLst>
      <p:ext uri="{BB962C8B-B14F-4D97-AF65-F5344CB8AC3E}">
        <p14:creationId xmlns:p14="http://schemas.microsoft.com/office/powerpoint/2010/main" val="2671677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pic>
        <p:nvPicPr>
          <p:cNvPr id="4" name="Picture 3"/>
          <p:cNvPicPr>
            <a:picLocks noChangeAspect="1"/>
          </p:cNvPicPr>
          <p:nvPr/>
        </p:nvPicPr>
        <p:blipFill rotWithShape="1">
          <a:blip r:embed="rId3"/>
          <a:srcRect l="6002" r="3039"/>
          <a:stretch/>
        </p:blipFill>
        <p:spPr>
          <a:xfrm>
            <a:off x="659679" y="260566"/>
            <a:ext cx="15179040" cy="8048543"/>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8405701" y="1819093"/>
            <a:ext cx="7563205" cy="4020017"/>
            <a:chOff x="7956543" y="1831285"/>
            <a:chExt cx="7563205" cy="4020017"/>
          </a:xfrm>
        </p:grpSpPr>
        <p:sp>
          <p:nvSpPr>
            <p:cNvPr id="5" name="TextBox 4"/>
            <p:cNvSpPr txBox="1"/>
            <p:nvPr/>
          </p:nvSpPr>
          <p:spPr>
            <a:xfrm>
              <a:off x="7956543" y="1831285"/>
              <a:ext cx="7299520" cy="58477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de-DE" b="1" dirty="0">
                  <a:solidFill>
                    <a:srgbClr val="C00000"/>
                  </a:solidFill>
                </a:rPr>
                <a:t>https://knowledge.autodesk.com/de/</a:t>
              </a:r>
            </a:p>
          </p:txBody>
        </p:sp>
        <p:sp>
          <p:nvSpPr>
            <p:cNvPr id="6" name="TextBox 5"/>
            <p:cNvSpPr txBox="1"/>
            <p:nvPr/>
          </p:nvSpPr>
          <p:spPr>
            <a:xfrm>
              <a:off x="8550100" y="2742759"/>
              <a:ext cx="6969648" cy="3108543"/>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marL="457200" indent="-457200">
                <a:buFont typeface="Arial" panose="020B0604020202020204" pitchFamily="34" charset="0"/>
                <a:buChar char="•"/>
              </a:pPr>
              <a:r>
                <a:rPr lang="de-DE" sz="2800" dirty="0">
                  <a:solidFill>
                    <a:srgbClr val="C00000"/>
                  </a:solidFill>
                  <a:latin typeface="Calibri Light" panose="020F0302020204030204" pitchFamily="34" charset="0"/>
                  <a:cs typeface="Calibri Light" panose="020F0302020204030204" pitchFamily="34" charset="0"/>
                </a:rPr>
                <a:t>Erste Schritte</a:t>
              </a:r>
            </a:p>
            <a:p>
              <a:pPr marL="457200" indent="-457200">
                <a:buFont typeface="Arial" panose="020B0604020202020204" pitchFamily="34" charset="0"/>
                <a:buChar char="•"/>
              </a:pPr>
              <a:r>
                <a:rPr lang="de-DE" sz="2800" dirty="0">
                  <a:solidFill>
                    <a:srgbClr val="C00000"/>
                  </a:solidFill>
                  <a:latin typeface="Calibri Light" panose="020F0302020204030204" pitchFamily="34" charset="0"/>
                  <a:cs typeface="Calibri Light" panose="020F0302020204030204" pitchFamily="34" charset="0"/>
                </a:rPr>
                <a:t>Produkt-Updates herunterladen</a:t>
              </a:r>
            </a:p>
            <a:p>
              <a:pPr marL="457200" indent="-457200">
                <a:buFont typeface="Arial" panose="020B0604020202020204" pitchFamily="34" charset="0"/>
                <a:buChar char="•"/>
              </a:pPr>
              <a:r>
                <a:rPr lang="de-DE" sz="2800" dirty="0">
                  <a:solidFill>
                    <a:srgbClr val="C00000"/>
                  </a:solidFill>
                  <a:latin typeface="Calibri Light" panose="020F0302020204030204" pitchFamily="34" charset="0"/>
                  <a:cs typeface="Calibri Light" panose="020F0302020204030204" pitchFamily="34" charset="0"/>
                </a:rPr>
                <a:t>Arbeitsabläufe entdecken</a:t>
              </a:r>
            </a:p>
            <a:p>
              <a:pPr marL="457200" indent="-457200">
                <a:buFont typeface="Arial" panose="020B0604020202020204" pitchFamily="34" charset="0"/>
                <a:buChar char="•"/>
              </a:pPr>
              <a:r>
                <a:rPr lang="de-DE" sz="2800" dirty="0">
                  <a:solidFill>
                    <a:srgbClr val="C00000"/>
                  </a:solidFill>
                  <a:latin typeface="Calibri Light" panose="020F0302020204030204" pitchFamily="34" charset="0"/>
                  <a:cs typeface="Calibri Light" panose="020F0302020204030204" pitchFamily="34" charset="0"/>
                </a:rPr>
                <a:t>Support-Inhalte finden</a:t>
              </a:r>
            </a:p>
            <a:p>
              <a:pPr marL="457200" indent="-457200">
                <a:buFont typeface="Arial" panose="020B0604020202020204" pitchFamily="34" charset="0"/>
                <a:buChar char="•"/>
              </a:pPr>
              <a:r>
                <a:rPr lang="de-DE" sz="2800" dirty="0">
                  <a:solidFill>
                    <a:srgbClr val="C00000"/>
                  </a:solidFill>
                  <a:latin typeface="Calibri Light" panose="020F0302020204030204" pitchFamily="34" charset="0"/>
                  <a:cs typeface="Calibri Light" panose="020F0302020204030204" pitchFamily="34" charset="0"/>
                </a:rPr>
                <a:t>Technische Anftragen</a:t>
              </a:r>
            </a:p>
            <a:p>
              <a:pPr marL="457200" indent="-457200">
                <a:buFont typeface="Arial" panose="020B0604020202020204" pitchFamily="34" charset="0"/>
                <a:buChar char="•"/>
              </a:pPr>
              <a:r>
                <a:rPr lang="de-DE" sz="2800" dirty="0">
                  <a:solidFill>
                    <a:srgbClr val="C00000"/>
                  </a:solidFill>
                  <a:latin typeface="Calibri Light" panose="020F0302020204030204" pitchFamily="34" charset="0"/>
                  <a:cs typeface="Calibri Light" panose="020F0302020204030204" pitchFamily="34" charset="0"/>
                </a:rPr>
                <a:t>Infos zu Autodesk-Produkten und –Services</a:t>
              </a:r>
            </a:p>
            <a:p>
              <a:pPr marL="457200" indent="-457200">
                <a:buFont typeface="Arial" panose="020B0604020202020204" pitchFamily="34" charset="0"/>
                <a:buChar char="•"/>
              </a:pPr>
              <a:r>
                <a:rPr lang="de-DE" sz="2800" dirty="0">
                  <a:solidFill>
                    <a:srgbClr val="C00000"/>
                  </a:solidFill>
                  <a:latin typeface="Calibri Light" panose="020F0302020204030204" pitchFamily="34" charset="0"/>
                  <a:cs typeface="Calibri Light" panose="020F0302020204030204" pitchFamily="34" charset="0"/>
                </a:rPr>
                <a:t>etc.</a:t>
              </a:r>
            </a:p>
          </p:txBody>
        </p:sp>
      </p:grpSp>
    </p:spTree>
    <p:extLst>
      <p:ext uri="{BB962C8B-B14F-4D97-AF65-F5344CB8AC3E}">
        <p14:creationId xmlns:p14="http://schemas.microsoft.com/office/powerpoint/2010/main" val="1519160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1015268"/>
            <a:fld id="{F734506C-EF52-4FF2-9904-C2A4DBD83A4B}" type="slidenum">
              <a:rPr lang="en-US">
                <a:solidFill>
                  <a:srgbClr val="FFFFFF">
                    <a:lumMod val="65000"/>
                  </a:srgbClr>
                </a:solidFill>
              </a:rPr>
              <a:pPr defTabSz="1015268"/>
              <a:t>34</a:t>
            </a:fld>
            <a:endParaRPr lang="en-US" dirty="0">
              <a:solidFill>
                <a:srgbClr val="FFFFFF">
                  <a:lumMod val="65000"/>
                </a:srgb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30" y="584262"/>
            <a:ext cx="8695617" cy="789916"/>
          </a:xfrm>
          <a:prstGeom prst="rect">
            <a:avLst/>
          </a:prstGeom>
        </p:spPr>
      </p:pic>
      <p:sp>
        <p:nvSpPr>
          <p:cNvPr id="20" name="TextBox 19"/>
          <p:cNvSpPr txBox="1"/>
          <p:nvPr/>
        </p:nvSpPr>
        <p:spPr>
          <a:xfrm>
            <a:off x="9787186" y="6712909"/>
            <a:ext cx="5834024" cy="1241237"/>
          </a:xfrm>
          <a:prstGeom prst="rect">
            <a:avLst/>
          </a:prstGeom>
          <a:noFill/>
        </p:spPr>
        <p:txBody>
          <a:bodyPr wrap="square" rtlCol="0">
            <a:spAutoFit/>
          </a:bodyPr>
          <a:lstStyle/>
          <a:p>
            <a:pPr defTabSz="1219170"/>
            <a:r>
              <a:rPr lang="de-DE" sz="3733" b="1" dirty="0">
                <a:solidFill>
                  <a:prstClr val="black"/>
                </a:solidFill>
                <a:latin typeface="Calibri Light" panose="020F0302020204030204" pitchFamily="34" charset="0"/>
                <a:cs typeface="Calibri Light" panose="020F0302020204030204" pitchFamily="34" charset="0"/>
              </a:rPr>
              <a:t>Mitmachen unter:</a:t>
            </a:r>
          </a:p>
          <a:p>
            <a:pPr defTabSz="1219170"/>
            <a:r>
              <a:rPr lang="de-DE" sz="3733" dirty="0">
                <a:solidFill>
                  <a:prstClr val="black"/>
                </a:solidFill>
                <a:latin typeface="Calibri Light" panose="020F0302020204030204" pitchFamily="34" charset="0"/>
                <a:cs typeface="Calibri Light" panose="020F0302020204030204" pitchFamily="34" charset="0"/>
                <a:hlinkClick r:id="rId4"/>
              </a:rPr>
              <a:t>www.autodesk.de/forum</a:t>
            </a:r>
            <a:r>
              <a:rPr lang="de-DE" sz="3733" dirty="0">
                <a:solidFill>
                  <a:prstClr val="black"/>
                </a:solidFill>
                <a:latin typeface="Calibri Light" panose="020F0302020204030204" pitchFamily="34" charset="0"/>
                <a:cs typeface="Calibri Light" panose="020F0302020204030204" pitchFamily="34" charset="0"/>
              </a:rPr>
              <a:t>  </a:t>
            </a:r>
            <a:endParaRPr lang="en-US" sz="3733" dirty="0">
              <a:solidFill>
                <a:prstClr val="black"/>
              </a:solidFill>
              <a:latin typeface="Calibri Light" panose="020F0302020204030204" pitchFamily="34" charset="0"/>
              <a:cs typeface="Calibri Light" panose="020F0302020204030204" pitchFamily="34" charset="0"/>
            </a:endParaRPr>
          </a:p>
        </p:txBody>
      </p:sp>
      <p:sp>
        <p:nvSpPr>
          <p:cNvPr id="27" name="TextBox 26"/>
          <p:cNvSpPr txBox="1"/>
          <p:nvPr/>
        </p:nvSpPr>
        <p:spPr>
          <a:xfrm>
            <a:off x="575129" y="1946424"/>
            <a:ext cx="9370709" cy="1938992"/>
          </a:xfrm>
          <a:prstGeom prst="rect">
            <a:avLst/>
          </a:prstGeom>
          <a:noFill/>
        </p:spPr>
        <p:txBody>
          <a:bodyPr wrap="square" rtlCol="0">
            <a:spAutoFit/>
          </a:bodyPr>
          <a:lstStyle/>
          <a:p>
            <a:pPr marL="380990" indent="-380990" defTabSz="1219170">
              <a:buFont typeface="Arial" panose="020B0604020202020204" pitchFamily="34" charset="0"/>
              <a:buChar char="•"/>
            </a:pPr>
            <a:r>
              <a:rPr lang="de-DE" sz="2400" dirty="0">
                <a:solidFill>
                  <a:prstClr val="black"/>
                </a:solidFill>
                <a:latin typeface="Calibri Light" panose="020F0302020204030204" pitchFamily="34" charset="0"/>
                <a:cs typeface="Calibri Light" panose="020F0302020204030204" pitchFamily="34" charset="0"/>
              </a:rPr>
              <a:t>Kostenloses Angebot für Jedermann</a:t>
            </a:r>
          </a:p>
          <a:p>
            <a:pPr marL="380990" indent="-380990" defTabSz="1219170">
              <a:buFont typeface="Arial" panose="020B0604020202020204" pitchFamily="34" charset="0"/>
              <a:buChar char="•"/>
            </a:pPr>
            <a:r>
              <a:rPr lang="de-DE" sz="2400" dirty="0">
                <a:solidFill>
                  <a:prstClr val="black"/>
                </a:solidFill>
                <a:latin typeface="Calibri Light" panose="020F0302020204030204" pitchFamily="34" charset="0"/>
                <a:cs typeface="Calibri Light" panose="020F0302020204030204" pitchFamily="34" charset="0"/>
              </a:rPr>
              <a:t>Support-Community in deutscher Sprache</a:t>
            </a:r>
          </a:p>
          <a:p>
            <a:pPr marL="380990" indent="-380990" defTabSz="1219170">
              <a:buFont typeface="Arial" panose="020B0604020202020204" pitchFamily="34" charset="0"/>
              <a:buChar char="•"/>
            </a:pPr>
            <a:r>
              <a:rPr lang="de-DE" sz="2400" dirty="0">
                <a:solidFill>
                  <a:prstClr val="black"/>
                </a:solidFill>
                <a:latin typeface="Calibri Light" panose="020F0302020204030204" pitchFamily="34" charset="0"/>
                <a:cs typeface="Calibri Light" panose="020F0302020204030204" pitchFamily="34" charset="0"/>
              </a:rPr>
              <a:t>Die Möglichkeit Fragen zu stellen, sich mit seinem Wissen einzubringen und anderen Nutzern zu helfen</a:t>
            </a:r>
          </a:p>
          <a:p>
            <a:pPr marL="380990" indent="-380990" defTabSz="1219170">
              <a:buFont typeface="Arial" panose="020B0604020202020204" pitchFamily="34" charset="0"/>
              <a:buChar char="•"/>
            </a:pPr>
            <a:r>
              <a:rPr lang="de-DE" sz="2400" dirty="0">
                <a:solidFill>
                  <a:prstClr val="black"/>
                </a:solidFill>
                <a:latin typeface="Calibri Light" panose="020F0302020204030204" pitchFamily="34" charset="0"/>
                <a:cs typeface="Calibri Light" panose="020F0302020204030204" pitchFamily="34" charset="0"/>
              </a:rPr>
              <a:t>Einflussnahme auf Produktentwicklung via Ideenplattform</a:t>
            </a:r>
            <a:endParaRPr lang="en-US" sz="2400" dirty="0">
              <a:solidFill>
                <a:prstClr val="black"/>
              </a:solidFill>
              <a:latin typeface="Calibri Light" panose="020F0302020204030204" pitchFamily="34" charset="0"/>
              <a:cs typeface="Calibri Light" panose="020F0302020204030204" pitchFamily="34" charset="0"/>
            </a:endParaRPr>
          </a:p>
        </p:txBody>
      </p:sp>
      <p:pic>
        <p:nvPicPr>
          <p:cNvPr id="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095"/>
          <a:stretch/>
        </p:blipFill>
        <p:spPr bwMode="auto">
          <a:xfrm>
            <a:off x="654375" y="4927167"/>
            <a:ext cx="4372671" cy="33712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5823" y="4202848"/>
            <a:ext cx="3727483" cy="3035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43915" y="6107146"/>
            <a:ext cx="2880368" cy="22553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8"/>
          <a:stretch>
            <a:fillRect/>
          </a:stretch>
        </p:blipFill>
        <p:spPr>
          <a:xfrm>
            <a:off x="3234530" y="7403937"/>
            <a:ext cx="4705507" cy="1209020"/>
          </a:xfrm>
          <a:prstGeom prst="rect">
            <a:avLst/>
          </a:prstGeom>
          <a:ln>
            <a:solidFill>
              <a:schemeClr val="tx1"/>
            </a:solidFill>
          </a:ln>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1337" y="584262"/>
            <a:ext cx="5151900" cy="5608629"/>
          </a:xfrm>
          <a:prstGeom prst="rect">
            <a:avLst/>
          </a:prstGeom>
          <a:ln>
            <a:solidFill>
              <a:schemeClr val="tx2"/>
            </a:solidFill>
          </a:ln>
        </p:spPr>
      </p:pic>
    </p:spTree>
    <p:extLst>
      <p:ext uri="{BB962C8B-B14F-4D97-AF65-F5344CB8AC3E}">
        <p14:creationId xmlns:p14="http://schemas.microsoft.com/office/powerpoint/2010/main" val="31607710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6520"/>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a:t>
            </a:r>
            <a:r>
              <a:rPr lang="de-DE" sz="4000" dirty="0">
                <a:latin typeface="Calibri Light" panose="020F0302020204030204" pitchFamily="34" charset="0"/>
                <a:cs typeface="Calibri Light" panose="020F0302020204030204" pitchFamily="34" charset="0"/>
              </a:rPr>
              <a:t>Autodesk App Store</a:t>
            </a:r>
          </a:p>
        </p:txBody>
      </p:sp>
      <p:sp>
        <p:nvSpPr>
          <p:cNvPr id="6" name="Inhaltsplatzhalter 5"/>
          <p:cNvSpPr>
            <a:spLocks noGrp="1"/>
          </p:cNvSpPr>
          <p:nvPr>
            <p:ph idx="1"/>
          </p:nvPr>
        </p:nvSpPr>
        <p:spPr>
          <a:xfrm>
            <a:off x="819380" y="1431984"/>
            <a:ext cx="14057195" cy="7453223"/>
          </a:xfrm>
        </p:spPr>
        <p:txBody>
          <a:bodyPr/>
          <a:lstStyle/>
          <a:p>
            <a:pPr marL="0" indent="0">
              <a:buNone/>
            </a:pPr>
            <a:r>
              <a:rPr lang="de-DE" dirty="0"/>
              <a:t> </a:t>
            </a:r>
          </a:p>
        </p:txBody>
      </p:sp>
      <p:sp>
        <p:nvSpPr>
          <p:cNvPr id="9" name="Inhaltsplatzhalter 5"/>
          <p:cNvSpPr txBox="1">
            <a:spLocks/>
          </p:cNvSpPr>
          <p:nvPr/>
        </p:nvSpPr>
        <p:spPr>
          <a:xfrm>
            <a:off x="819380" y="1690586"/>
            <a:ext cx="14483880" cy="7453223"/>
          </a:xfrm>
          <a:prstGeom prst="rect">
            <a:avLst/>
          </a:prstGeom>
        </p:spPr>
        <p:txBody>
          <a:bodyPr lIns="91429" tIns="45714" rIns="91429" bIns="45714" anchor="t"/>
          <a:lstStyle>
            <a:lvl1pPr marL="548574" indent="-548574" algn="l" defTabSz="812810" rtl="0" eaLnBrk="1" latinLnBrk="0" hangingPunct="1">
              <a:spcBef>
                <a:spcPts val="0"/>
              </a:spcBef>
              <a:buFontTx/>
              <a:buBlip>
                <a:blip r:embed="rId3"/>
              </a:buBlip>
              <a:defRPr lang="de-DE" sz="3200" b="0" i="0" kern="1200" baseline="0" dirty="0" smtClean="0">
                <a:solidFill>
                  <a:schemeClr val="tx1"/>
                </a:solidFill>
                <a:latin typeface="Frutiger Next LT W1G"/>
                <a:ea typeface="+mn-ea"/>
                <a:cs typeface="Arial" pitchFamily="34" charset="0"/>
              </a:defRPr>
            </a:lvl1pPr>
            <a:lvl2pPr marL="1320817" indent="-508006" algn="l" defTabSz="812810" rtl="0" eaLnBrk="1" latinLnBrk="0" hangingPunct="1">
              <a:spcBef>
                <a:spcPct val="20000"/>
              </a:spcBef>
              <a:buFont typeface="Wingdings" charset="2"/>
              <a:buChar char="§"/>
              <a:defRPr sz="448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84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2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2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2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de-DE" dirty="0">
                <a:latin typeface="Calibri Light" panose="020F0302020204030204" pitchFamily="34" charset="0"/>
                <a:cs typeface="Calibri Light" panose="020F0302020204030204" pitchFamily="34" charset="0"/>
              </a:rPr>
              <a:t>Im </a:t>
            </a:r>
            <a:r>
              <a:rPr lang="de-DE" b="1" dirty="0">
                <a:latin typeface="Calibri Light" panose="020F0302020204030204" pitchFamily="34" charset="0"/>
                <a:cs typeface="Calibri Light" panose="020F0302020204030204" pitchFamily="34" charset="0"/>
              </a:rPr>
              <a:t>Autodesk App Store</a:t>
            </a:r>
            <a:r>
              <a:rPr lang="de-DE" dirty="0">
                <a:latin typeface="Calibri Light" panose="020F0302020204030204" pitchFamily="34" charset="0"/>
                <a:cs typeface="Calibri Light" panose="020F0302020204030204" pitchFamily="34" charset="0"/>
              </a:rPr>
              <a:t> finden Sie zahlreiche nützliche Werkzeuge, die zur Unterstützung für das AutoCAD </a:t>
            </a:r>
            <a:r>
              <a:rPr lang="de-DE" dirty="0" smtClean="0">
                <a:latin typeface="Calibri Light" panose="020F0302020204030204" pitchFamily="34" charset="0"/>
                <a:cs typeface="Calibri Light" panose="020F0302020204030204" pitchFamily="34" charset="0"/>
              </a:rPr>
              <a:t>2019-Dateiformat </a:t>
            </a:r>
            <a:r>
              <a:rPr lang="de-DE" dirty="0">
                <a:latin typeface="Calibri Light" panose="020F0302020204030204" pitchFamily="34" charset="0"/>
                <a:cs typeface="Calibri Light" panose="020F0302020204030204" pitchFamily="34" charset="0"/>
              </a:rPr>
              <a:t>aktualisiert wurden. </a:t>
            </a:r>
          </a:p>
          <a:p>
            <a:pPr marL="0" indent="0">
              <a:buFontTx/>
              <a:buNone/>
            </a:pPr>
            <a:endParaRPr lang="de-DE" dirty="0">
              <a:latin typeface="Calibri Light" panose="020F0302020204030204" pitchFamily="34" charset="0"/>
              <a:cs typeface="Calibri Light" panose="020F0302020204030204" pitchFamily="34" charset="0"/>
            </a:endParaRPr>
          </a:p>
          <a:p>
            <a:pPr marL="0" indent="0">
              <a:buNone/>
            </a:pPr>
            <a:r>
              <a:rPr lang="de-DE" dirty="0">
                <a:latin typeface="Calibri Light" panose="020F0302020204030204" pitchFamily="34" charset="0"/>
                <a:cs typeface="Calibri Light" panose="020F0302020204030204" pitchFamily="34" charset="0"/>
              </a:rPr>
              <a:t>Mit zu den </a:t>
            </a:r>
            <a:r>
              <a:rPr lang="de-DE" b="1" dirty="0">
                <a:solidFill>
                  <a:srgbClr val="C00000"/>
                </a:solidFill>
                <a:latin typeface="Calibri Light" panose="020F0302020204030204" pitchFamily="34" charset="0"/>
                <a:cs typeface="Calibri Light" panose="020F0302020204030204" pitchFamily="34" charset="0"/>
              </a:rPr>
              <a:t>beliebten Apps </a:t>
            </a:r>
            <a:r>
              <a:rPr lang="de-DE" dirty="0">
                <a:latin typeface="Calibri Light" panose="020F0302020204030204" pitchFamily="34" charset="0"/>
                <a:cs typeface="Calibri Light" panose="020F0302020204030204" pitchFamily="34" charset="0"/>
              </a:rPr>
              <a:t>zählt </a:t>
            </a:r>
          </a:p>
          <a:p>
            <a:pPr marL="0" indent="0">
              <a:buNone/>
            </a:pPr>
            <a:r>
              <a:rPr lang="de-DE" dirty="0">
                <a:latin typeface="Calibri Light" panose="020F0302020204030204" pitchFamily="34" charset="0"/>
                <a:cs typeface="Calibri Light" panose="020F0302020204030204" pitchFamily="34" charset="0"/>
              </a:rPr>
              <a:t>das Werkzeug </a:t>
            </a:r>
            <a:r>
              <a:rPr lang="de-DE" dirty="0" err="1">
                <a:latin typeface="Calibri Light" panose="020F0302020204030204" pitchFamily="34" charset="0"/>
                <a:cs typeface="Calibri Light" panose="020F0302020204030204" pitchFamily="34" charset="0"/>
              </a:rPr>
              <a:t>SketchUp</a:t>
            </a:r>
            <a:r>
              <a:rPr lang="de-DE" dirty="0">
                <a:latin typeface="Calibri Light" panose="020F0302020204030204" pitchFamily="34" charset="0"/>
                <a:cs typeface="Calibri Light" panose="020F0302020204030204" pitchFamily="34" charset="0"/>
              </a:rPr>
              <a:t>-Import, </a:t>
            </a:r>
          </a:p>
          <a:p>
            <a:pPr marL="0" indent="0">
              <a:buFontTx/>
              <a:buNone/>
            </a:pPr>
            <a:r>
              <a:rPr lang="de-DE" dirty="0">
                <a:latin typeface="Calibri Light" panose="020F0302020204030204" pitchFamily="34" charset="0"/>
                <a:cs typeface="Calibri Light" panose="020F0302020204030204" pitchFamily="34" charset="0"/>
              </a:rPr>
              <a:t>das aus der Multifunktionsleisten-</a:t>
            </a:r>
            <a:endParaRPr dirty="0">
              <a:latin typeface="Calibri Light" panose="020F0302020204030204" pitchFamily="34" charset="0"/>
              <a:cs typeface="Calibri Light" panose="020F0302020204030204" pitchFamily="34" charset="0"/>
            </a:endParaRPr>
          </a:p>
          <a:p>
            <a:pPr marL="0" indent="0">
              <a:buNone/>
            </a:pPr>
            <a:r>
              <a:rPr lang="de-DE" dirty="0">
                <a:latin typeface="Calibri Light" panose="020F0302020204030204" pitchFamily="34" charset="0"/>
                <a:cs typeface="Calibri Light" panose="020F0302020204030204" pitchFamily="34" charset="0"/>
              </a:rPr>
              <a:t>Registerkarte Add-ins in </a:t>
            </a:r>
          </a:p>
          <a:p>
            <a:pPr marL="0" indent="0">
              <a:buNone/>
            </a:pPr>
            <a:r>
              <a:rPr lang="de-DE" dirty="0">
                <a:latin typeface="Calibri Light" panose="020F0302020204030204" pitchFamily="34" charset="0"/>
                <a:cs typeface="Calibri Light" panose="020F0302020204030204" pitchFamily="34" charset="0"/>
              </a:rPr>
              <a:t>AutoCAD 2018 entfernt wurde. </a:t>
            </a:r>
          </a:p>
          <a:p>
            <a:pPr marL="547370" indent="-547370"/>
            <a:endParaRPr lang="de-DE" dirty="0"/>
          </a:p>
          <a:p>
            <a:pPr marL="547370" indent="-547370"/>
            <a:endParaRPr lang="de-DE" dirty="0"/>
          </a:p>
        </p:txBody>
      </p:sp>
      <p:pic>
        <p:nvPicPr>
          <p:cNvPr id="2" name="Grafik 1"/>
          <p:cNvPicPr>
            <a:picLocks noChangeAspect="1"/>
          </p:cNvPicPr>
          <p:nvPr/>
        </p:nvPicPr>
        <p:blipFill>
          <a:blip r:embed="rId4"/>
          <a:stretch>
            <a:fillRect/>
          </a:stretch>
        </p:blipFill>
        <p:spPr>
          <a:xfrm>
            <a:off x="7518285" y="3228975"/>
            <a:ext cx="7705055" cy="4702393"/>
          </a:xfrm>
          <a:prstGeom prst="rect">
            <a:avLst/>
          </a:prstGeom>
        </p:spPr>
      </p:pic>
    </p:spTree>
    <p:extLst>
      <p:ext uri="{BB962C8B-B14F-4D97-AF65-F5344CB8AC3E}">
        <p14:creationId xmlns:p14="http://schemas.microsoft.com/office/powerpoint/2010/main" val="31882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819380" y="1431984"/>
            <a:ext cx="14057195" cy="7453223"/>
          </a:xfrm>
        </p:spPr>
        <p:txBody>
          <a:bodyPr/>
          <a:lstStyle/>
          <a:p>
            <a:pPr marL="0" indent="0">
              <a:buNone/>
            </a:pPr>
            <a:r>
              <a:rPr lang="de-DE" dirty="0"/>
              <a:t>  </a:t>
            </a:r>
          </a:p>
        </p:txBody>
      </p:sp>
      <p:sp>
        <p:nvSpPr>
          <p:cNvPr id="9" name="Inhaltsplatzhalter 5"/>
          <p:cNvSpPr txBox="1">
            <a:spLocks/>
          </p:cNvSpPr>
          <p:nvPr/>
        </p:nvSpPr>
        <p:spPr>
          <a:xfrm>
            <a:off x="1007845" y="1470424"/>
            <a:ext cx="14497403" cy="7453223"/>
          </a:xfrm>
          <a:prstGeom prst="rect">
            <a:avLst/>
          </a:prstGeom>
        </p:spPr>
        <p:txBody>
          <a:bodyPr lIns="91429" tIns="45714" rIns="91429" bIns="45714" anchor="t"/>
          <a:lstStyle>
            <a:lvl1pPr marL="548574" indent="-548574" algn="l" defTabSz="812810" rtl="0" eaLnBrk="1" latinLnBrk="0" hangingPunct="1">
              <a:spcBef>
                <a:spcPts val="0"/>
              </a:spcBef>
              <a:buFontTx/>
              <a:buBlip>
                <a:blip r:embed="rId3"/>
              </a:buBlip>
              <a:defRPr lang="de-DE" sz="3200" b="0" i="0" kern="1200" baseline="0" dirty="0" smtClean="0">
                <a:solidFill>
                  <a:schemeClr val="tx1"/>
                </a:solidFill>
                <a:latin typeface="Frutiger Next LT W1G"/>
                <a:ea typeface="+mn-ea"/>
                <a:cs typeface="Arial" pitchFamily="34" charset="0"/>
              </a:defRPr>
            </a:lvl1pPr>
            <a:lvl2pPr marL="1320817" indent="-508006" algn="l" defTabSz="812810" rtl="0" eaLnBrk="1" latinLnBrk="0" hangingPunct="1">
              <a:spcBef>
                <a:spcPct val="20000"/>
              </a:spcBef>
              <a:buFont typeface="Wingdings" charset="2"/>
              <a:buChar char="§"/>
              <a:defRPr sz="448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84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2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2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2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FontTx/>
              <a:buNone/>
            </a:pPr>
            <a:r>
              <a:rPr lang="de-DE" dirty="0"/>
              <a:t> </a:t>
            </a:r>
            <a:endParaRPr lang="de-DE" b="1" dirty="0"/>
          </a:p>
          <a:p>
            <a:pPr marL="0" indent="0">
              <a:buNone/>
            </a:pPr>
            <a:r>
              <a:rPr lang="de-DE" b="1" dirty="0">
                <a:latin typeface="Calibri Light" panose="020F0302020204030204" pitchFamily="34" charset="0"/>
                <a:cs typeface="Calibri Light" panose="020F0302020204030204" pitchFamily="34" charset="0"/>
              </a:rPr>
              <a:t>Bim </a:t>
            </a:r>
            <a:r>
              <a:rPr lang="de-DE" b="1" dirty="0" err="1">
                <a:latin typeface="Calibri Light" panose="020F0302020204030204" pitchFamily="34" charset="0"/>
                <a:cs typeface="Calibri Light" panose="020F0302020204030204" pitchFamily="34" charset="0"/>
              </a:rPr>
              <a:t>objects</a:t>
            </a:r>
            <a:endParaRPr lang="de-DE" b="1" dirty="0">
              <a:latin typeface="Calibri Light" panose="020F0302020204030204" pitchFamily="34" charset="0"/>
              <a:cs typeface="Calibri Light" panose="020F0302020204030204" pitchFamily="34" charset="0"/>
            </a:endParaRPr>
          </a:p>
          <a:p>
            <a:pPr marL="0" indent="0">
              <a:buNone/>
            </a:pPr>
            <a:endParaRPr lang="de-DE" dirty="0">
              <a:latin typeface="Calibri Light" panose="020F0302020204030204" pitchFamily="34" charset="0"/>
              <a:cs typeface="Calibri Light" panose="020F0302020204030204" pitchFamily="34" charset="0"/>
            </a:endParaRPr>
          </a:p>
          <a:p>
            <a:pPr marL="0" indent="0">
              <a:buNone/>
            </a:pPr>
            <a:r>
              <a:rPr lang="de-DE" sz="3000" dirty="0">
                <a:latin typeface="Calibri Light" panose="020F0302020204030204" pitchFamily="34" charset="0"/>
                <a:cs typeface="Calibri Light" panose="020F0302020204030204" pitchFamily="34" charset="0"/>
              </a:rPr>
              <a:t>Ab Januar 2017 wurden </a:t>
            </a:r>
            <a:r>
              <a:rPr lang="de-DE" sz="3000" dirty="0" smtClean="0">
                <a:latin typeface="Calibri Light" panose="020F0302020204030204" pitchFamily="34" charset="0"/>
                <a:cs typeface="Calibri Light" panose="020F0302020204030204" pitchFamily="34" charset="0"/>
              </a:rPr>
              <a:t>Autodesk </a:t>
            </a:r>
          </a:p>
          <a:p>
            <a:pPr marL="0" indent="0">
              <a:buNone/>
            </a:pPr>
            <a:r>
              <a:rPr lang="de-DE" sz="3000" dirty="0" err="1" smtClean="0">
                <a:latin typeface="Calibri Light" panose="020F0302020204030204" pitchFamily="34" charset="0"/>
                <a:cs typeface="Calibri Light" panose="020F0302020204030204" pitchFamily="34" charset="0"/>
              </a:rPr>
              <a:t>Seek</a:t>
            </a:r>
            <a:r>
              <a:rPr lang="de-DE" sz="3000" dirty="0" smtClean="0">
                <a:latin typeface="Calibri Light" panose="020F0302020204030204" pitchFamily="34" charset="0"/>
                <a:cs typeface="Calibri Light" panose="020F0302020204030204" pitchFamily="34" charset="0"/>
              </a:rPr>
              <a:t>-Vorgänge </a:t>
            </a:r>
            <a:r>
              <a:rPr lang="de-DE" sz="3000" dirty="0">
                <a:latin typeface="Calibri Light" panose="020F0302020204030204" pitchFamily="34" charset="0"/>
                <a:cs typeface="Calibri Light" panose="020F0302020204030204" pitchFamily="34" charset="0"/>
              </a:rPr>
              <a:t>auf </a:t>
            </a:r>
            <a:r>
              <a:rPr lang="de-DE" sz="3000" dirty="0" err="1" smtClean="0">
                <a:latin typeface="Calibri Light" panose="020F0302020204030204" pitchFamily="34" charset="0"/>
                <a:cs typeface="Calibri Light" panose="020F0302020204030204" pitchFamily="34" charset="0"/>
              </a:rPr>
              <a:t>BIMobject</a:t>
            </a:r>
            <a:r>
              <a:rPr lang="de-DE" sz="3000" dirty="0" smtClean="0">
                <a:latin typeface="Calibri Light" panose="020F0302020204030204" pitchFamily="34" charset="0"/>
                <a:cs typeface="Calibri Light" panose="020F0302020204030204" pitchFamily="34" charset="0"/>
              </a:rPr>
              <a:t> </a:t>
            </a:r>
          </a:p>
          <a:p>
            <a:pPr marL="0" indent="0">
              <a:buNone/>
            </a:pPr>
            <a:r>
              <a:rPr lang="de-DE" sz="3000" dirty="0" smtClean="0">
                <a:latin typeface="Calibri Light" panose="020F0302020204030204" pitchFamily="34" charset="0"/>
                <a:cs typeface="Calibri Light" panose="020F0302020204030204" pitchFamily="34" charset="0"/>
              </a:rPr>
              <a:t>AB </a:t>
            </a:r>
            <a:r>
              <a:rPr lang="de-DE" sz="3000" dirty="0">
                <a:latin typeface="Calibri Light" panose="020F0302020204030204" pitchFamily="34" charset="0"/>
                <a:cs typeface="Calibri Light" panose="020F0302020204030204" pitchFamily="34" charset="0"/>
              </a:rPr>
              <a:t>übertragen. </a:t>
            </a:r>
          </a:p>
          <a:p>
            <a:pPr marL="0" indent="0">
              <a:buNone/>
            </a:pPr>
            <a:endParaRPr lang="de-DE" sz="3000" dirty="0" smtClean="0">
              <a:latin typeface="Calibri Light" panose="020F0302020204030204" pitchFamily="34" charset="0"/>
              <a:cs typeface="Calibri Light" panose="020F0302020204030204" pitchFamily="34" charset="0"/>
            </a:endParaRPr>
          </a:p>
          <a:p>
            <a:pPr marL="0" indent="0">
              <a:buNone/>
            </a:pPr>
            <a:endParaRPr lang="de-DE" sz="3000" dirty="0" smtClean="0">
              <a:latin typeface="Calibri Light" panose="020F0302020204030204" pitchFamily="34" charset="0"/>
              <a:cs typeface="Calibri Light" panose="020F0302020204030204" pitchFamily="34" charset="0"/>
            </a:endParaRPr>
          </a:p>
          <a:p>
            <a:pPr marL="0" indent="0">
              <a:buNone/>
            </a:pPr>
            <a:endParaRPr lang="de-DE" sz="3000" dirty="0">
              <a:latin typeface="Calibri Light" panose="020F0302020204030204" pitchFamily="34" charset="0"/>
              <a:cs typeface="Calibri Light" panose="020F0302020204030204" pitchFamily="34" charset="0"/>
            </a:endParaRPr>
          </a:p>
          <a:p>
            <a:pPr marL="0" indent="0">
              <a:buNone/>
            </a:pPr>
            <a:r>
              <a:rPr lang="de-DE" sz="3000" b="1" dirty="0" err="1" smtClean="0">
                <a:solidFill>
                  <a:srgbClr val="C00000"/>
                </a:solidFill>
                <a:latin typeface="Calibri Light" panose="020F0302020204030204" pitchFamily="34" charset="0"/>
                <a:cs typeface="Calibri Light" panose="020F0302020204030204" pitchFamily="34" charset="0"/>
              </a:rPr>
              <a:t>BIMobject</a:t>
            </a:r>
            <a:r>
              <a:rPr lang="de-DE" sz="3000" dirty="0" smtClean="0">
                <a:latin typeface="Calibri Light" panose="020F0302020204030204" pitchFamily="34" charset="0"/>
                <a:cs typeface="Calibri Light" panose="020F0302020204030204" pitchFamily="34" charset="0"/>
              </a:rPr>
              <a:t> </a:t>
            </a:r>
            <a:r>
              <a:rPr lang="de-DE" sz="3000" dirty="0">
                <a:latin typeface="Calibri Light" panose="020F0302020204030204" pitchFamily="34" charset="0"/>
                <a:cs typeface="Calibri Light" panose="020F0302020204030204" pitchFamily="34" charset="0"/>
              </a:rPr>
              <a:t>ist eine </a:t>
            </a:r>
            <a:r>
              <a:rPr lang="de-DE" sz="3000" b="1" dirty="0" smtClean="0">
                <a:solidFill>
                  <a:srgbClr val="C00000"/>
                </a:solidFill>
                <a:latin typeface="Calibri Light" panose="020F0302020204030204" pitchFamily="34" charset="0"/>
                <a:cs typeface="Calibri Light" panose="020F0302020204030204" pitchFamily="34" charset="0"/>
              </a:rPr>
              <a:t>Online-Quelle für</a:t>
            </a:r>
            <a:r>
              <a:rPr lang="de-DE" sz="3000" b="1" dirty="0">
                <a:solidFill>
                  <a:srgbClr val="C00000"/>
                </a:solidFill>
                <a:latin typeface="Calibri Light" panose="020F0302020204030204" pitchFamily="34" charset="0"/>
                <a:cs typeface="Calibri Light" panose="020F0302020204030204" pitchFamily="34" charset="0"/>
              </a:rPr>
              <a:t> </a:t>
            </a:r>
            <a:endParaRPr lang="de-DE" sz="3000" b="1" dirty="0" smtClean="0">
              <a:solidFill>
                <a:srgbClr val="C00000"/>
              </a:solidFill>
              <a:latin typeface="Calibri Light" panose="020F0302020204030204" pitchFamily="34" charset="0"/>
              <a:cs typeface="Calibri Light" panose="020F0302020204030204" pitchFamily="34" charset="0"/>
            </a:endParaRPr>
          </a:p>
          <a:p>
            <a:pPr marL="0" indent="0">
              <a:buNone/>
            </a:pPr>
            <a:r>
              <a:rPr lang="de-DE" sz="3000" b="1" dirty="0" smtClean="0">
                <a:solidFill>
                  <a:srgbClr val="C00000"/>
                </a:solidFill>
                <a:latin typeface="Calibri Light" panose="020F0302020204030204" pitchFamily="34" charset="0"/>
                <a:cs typeface="Calibri Light" panose="020F0302020204030204" pitchFamily="34" charset="0"/>
              </a:rPr>
              <a:t>Produktinformationen </a:t>
            </a:r>
            <a:r>
              <a:rPr lang="de-DE" sz="3000" b="1" dirty="0">
                <a:solidFill>
                  <a:srgbClr val="C00000"/>
                </a:solidFill>
                <a:latin typeface="Calibri Light" panose="020F0302020204030204" pitchFamily="34" charset="0"/>
                <a:cs typeface="Calibri Light" panose="020F0302020204030204" pitchFamily="34" charset="0"/>
              </a:rPr>
              <a:t>und </a:t>
            </a:r>
            <a:r>
              <a:rPr lang="de-DE" sz="3000" b="1" dirty="0" smtClean="0">
                <a:solidFill>
                  <a:srgbClr val="C00000"/>
                </a:solidFill>
                <a:latin typeface="Calibri Light" panose="020F0302020204030204" pitchFamily="34" charset="0"/>
                <a:cs typeface="Calibri Light" panose="020F0302020204030204" pitchFamily="34" charset="0"/>
              </a:rPr>
              <a:t>Objekte </a:t>
            </a:r>
            <a:r>
              <a:rPr lang="de-DE" sz="3000" dirty="0">
                <a:latin typeface="Calibri Light" panose="020F0302020204030204" pitchFamily="34" charset="0"/>
                <a:cs typeface="Calibri Light" panose="020F0302020204030204" pitchFamily="34" charset="0"/>
              </a:rPr>
              <a:t>, </a:t>
            </a:r>
            <a:endParaRPr lang="de-DE" sz="3000" dirty="0" smtClean="0">
              <a:latin typeface="Calibri Light" panose="020F0302020204030204" pitchFamily="34" charset="0"/>
              <a:cs typeface="Calibri Light" panose="020F0302020204030204" pitchFamily="34" charset="0"/>
            </a:endParaRPr>
          </a:p>
          <a:p>
            <a:pPr marL="0" indent="0">
              <a:buNone/>
            </a:pPr>
            <a:r>
              <a:rPr lang="de-DE" sz="3000" dirty="0" smtClean="0">
                <a:latin typeface="Calibri Light" panose="020F0302020204030204" pitchFamily="34" charset="0"/>
                <a:cs typeface="Calibri Light" panose="020F0302020204030204" pitchFamily="34" charset="0"/>
              </a:rPr>
              <a:t>die</a:t>
            </a:r>
            <a:r>
              <a:rPr lang="de-DE" sz="3000" dirty="0">
                <a:latin typeface="Calibri Light" panose="020F0302020204030204" pitchFamily="34" charset="0"/>
                <a:cs typeface="Calibri Light" panose="020F0302020204030204" pitchFamily="34" charset="0"/>
              </a:rPr>
              <a:t> direkt über </a:t>
            </a:r>
            <a:r>
              <a:rPr lang="de-DE" sz="3000" dirty="0" smtClean="0">
                <a:latin typeface="Calibri Light" panose="020F0302020204030204" pitchFamily="34" charset="0"/>
                <a:cs typeface="Calibri Light" panose="020F0302020204030204" pitchFamily="34" charset="0"/>
              </a:rPr>
              <a:t>Ihre </a:t>
            </a:r>
            <a:r>
              <a:rPr lang="de-DE" sz="3000" dirty="0">
                <a:latin typeface="Calibri Light" panose="020F0302020204030204" pitchFamily="34" charset="0"/>
                <a:cs typeface="Calibri Light" panose="020F0302020204030204" pitchFamily="34" charset="0"/>
              </a:rPr>
              <a:t>Autodesk </a:t>
            </a:r>
            <a:r>
              <a:rPr lang="de-DE" sz="3000" dirty="0" smtClean="0">
                <a:latin typeface="Calibri Light" panose="020F0302020204030204" pitchFamily="34" charset="0"/>
                <a:cs typeface="Calibri Light" panose="020F0302020204030204" pitchFamily="34" charset="0"/>
              </a:rPr>
              <a:t>Software </a:t>
            </a:r>
          </a:p>
          <a:p>
            <a:pPr marL="0" indent="0">
              <a:buNone/>
            </a:pPr>
            <a:r>
              <a:rPr lang="de-DE" sz="3000" dirty="0" smtClean="0">
                <a:latin typeface="Calibri Light" panose="020F0302020204030204" pitchFamily="34" charset="0"/>
                <a:cs typeface="Calibri Light" panose="020F0302020204030204" pitchFamily="34" charset="0"/>
              </a:rPr>
              <a:t>zugänglich </a:t>
            </a:r>
            <a:r>
              <a:rPr lang="de-DE" sz="3000" dirty="0">
                <a:latin typeface="Calibri Light" panose="020F0302020204030204" pitchFamily="34" charset="0"/>
                <a:cs typeface="Calibri Light" panose="020F0302020204030204" pitchFamily="34" charset="0"/>
              </a:rPr>
              <a:t>ist.</a:t>
            </a:r>
            <a:r>
              <a:rPr lang="de-DE" sz="3000" dirty="0"/>
              <a:t> </a:t>
            </a:r>
            <a:endParaRPr lang="de-DE" dirty="0"/>
          </a:p>
          <a:p>
            <a:pPr marL="0" indent="0">
              <a:buNone/>
            </a:pPr>
            <a:r>
              <a:rPr lang="de-DE" sz="3000" dirty="0"/>
              <a:t>   </a:t>
            </a:r>
          </a:p>
          <a:p>
            <a:pPr marL="0" indent="0">
              <a:buNone/>
            </a:pPr>
            <a:endParaRPr lang="de-DE" dirty="0"/>
          </a:p>
          <a:p>
            <a:pPr marL="547370" indent="-547370"/>
            <a:endParaRPr lang="de-DE" dirty="0"/>
          </a:p>
          <a:p>
            <a:pPr marL="547370" indent="-547370"/>
            <a:endParaRPr lang="de-DE" dirty="0"/>
          </a:p>
        </p:txBody>
      </p:sp>
      <p:sp>
        <p:nvSpPr>
          <p:cNvPr id="7" name="Titel 4"/>
          <p:cNvSpPr txBox="1">
            <a:spLocks/>
          </p:cNvSpPr>
          <p:nvPr/>
        </p:nvSpPr>
        <p:spPr>
          <a:xfrm>
            <a:off x="-136358" y="104161"/>
            <a:ext cx="16257588" cy="893134"/>
          </a:xfrm>
          <a:prstGeom prst="rect">
            <a:avLst/>
          </a:prstGeom>
        </p:spPr>
        <p:txBody>
          <a:bodyPr lIns="91429" tIns="45714" rIns="91429" bIns="45714" anchor="b"/>
          <a:lstStyle>
            <a:lvl1pPr algn="ctr" defTabSz="812810" rtl="0" eaLnBrk="1" latinLnBrk="0" hangingPunct="1">
              <a:spcBef>
                <a:spcPct val="0"/>
              </a:spcBef>
              <a:buNone/>
              <a:defRPr lang="de-DE" sz="4500" b="1" i="0" kern="1200" baseline="0" dirty="0" smtClean="0">
                <a:solidFill>
                  <a:schemeClr val="tx1"/>
                </a:solidFill>
                <a:latin typeface="Arial" pitchFamily="34" charset="0"/>
                <a:ea typeface="+mj-ea"/>
                <a:cs typeface="Arial" pitchFamily="34" charset="0"/>
              </a:defRPr>
            </a:lvl1p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BIM Objects</a:t>
            </a:r>
            <a:endParaRPr lang="de-DE" sz="4000" dirty="0">
              <a:latin typeface="Calibri Light" panose="020F0302020204030204" pitchFamily="34" charset="0"/>
              <a:cs typeface="Calibri Light" panose="020F0302020204030204" pitchFamily="34" charset="0"/>
            </a:endParaRPr>
          </a:p>
        </p:txBody>
      </p:sp>
      <p:pic>
        <p:nvPicPr>
          <p:cNvPr id="4" name="Grafik 3"/>
          <p:cNvPicPr>
            <a:picLocks noChangeAspect="1"/>
          </p:cNvPicPr>
          <p:nvPr/>
        </p:nvPicPr>
        <p:blipFill>
          <a:blip r:embed="rId4"/>
          <a:stretch>
            <a:fillRect/>
          </a:stretch>
        </p:blipFill>
        <p:spPr>
          <a:xfrm>
            <a:off x="9630407" y="5505789"/>
            <a:ext cx="5454776" cy="2958546"/>
          </a:xfrm>
          <a:prstGeom prst="rect">
            <a:avLst/>
          </a:prstGeom>
        </p:spPr>
      </p:pic>
      <p:pic>
        <p:nvPicPr>
          <p:cNvPr id="2" name="Grafik 1"/>
          <p:cNvPicPr>
            <a:picLocks noChangeAspect="1"/>
          </p:cNvPicPr>
          <p:nvPr/>
        </p:nvPicPr>
        <p:blipFill>
          <a:blip r:embed="rId5"/>
          <a:stretch>
            <a:fillRect/>
          </a:stretch>
        </p:blipFill>
        <p:spPr>
          <a:xfrm>
            <a:off x="7873582" y="1250060"/>
            <a:ext cx="7211601" cy="4112953"/>
          </a:xfrm>
          <a:prstGeom prst="rect">
            <a:avLst/>
          </a:prstGeom>
        </p:spPr>
      </p:pic>
    </p:spTree>
    <p:extLst>
      <p:ext uri="{BB962C8B-B14F-4D97-AF65-F5344CB8AC3E}">
        <p14:creationId xmlns:p14="http://schemas.microsoft.com/office/powerpoint/2010/main" val="395841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6520"/>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Textausrichtung</a:t>
            </a:r>
            <a:endParaRPr lang="de-DE" sz="4000" dirty="0">
              <a:latin typeface="Calibri Light" panose="020F0302020204030204" pitchFamily="34" charset="0"/>
              <a:cs typeface="Calibri Light" panose="020F0302020204030204" pitchFamily="34" charset="0"/>
            </a:endParaRPr>
          </a:p>
        </p:txBody>
      </p:sp>
      <p:sp>
        <p:nvSpPr>
          <p:cNvPr id="9" name="Inhaltsplatzhalter 5"/>
          <p:cNvSpPr txBox="1">
            <a:spLocks/>
          </p:cNvSpPr>
          <p:nvPr/>
        </p:nvSpPr>
        <p:spPr>
          <a:xfrm>
            <a:off x="2046160" y="2391983"/>
            <a:ext cx="9655146" cy="2229662"/>
          </a:xfrm>
          <a:prstGeom prst="rect">
            <a:avLst/>
          </a:prstGeom>
        </p:spPr>
        <p:txBody>
          <a:bodyPr lIns="91429" tIns="45714" rIns="91429" bIns="45714" anchor="t"/>
          <a:lstStyle>
            <a:lvl1pPr marL="548574" indent="-548574" algn="l" defTabSz="812810" rtl="0" eaLnBrk="1" latinLnBrk="0" hangingPunct="1">
              <a:spcBef>
                <a:spcPts val="0"/>
              </a:spcBef>
              <a:buFontTx/>
              <a:buBlip>
                <a:blip r:embed="rId3"/>
              </a:buBlip>
              <a:defRPr lang="de-DE" sz="3200" b="0" i="0" kern="1200" baseline="0" dirty="0" smtClean="0">
                <a:solidFill>
                  <a:schemeClr val="tx1"/>
                </a:solidFill>
                <a:latin typeface="Frutiger Next LT W1G"/>
                <a:ea typeface="+mn-ea"/>
                <a:cs typeface="Arial" pitchFamily="34" charset="0"/>
              </a:defRPr>
            </a:lvl1pPr>
            <a:lvl2pPr marL="1320817" indent="-508006" algn="l" defTabSz="812810" rtl="0" eaLnBrk="1" latinLnBrk="0" hangingPunct="1">
              <a:spcBef>
                <a:spcPct val="20000"/>
              </a:spcBef>
              <a:buFont typeface="Wingdings" charset="2"/>
              <a:buChar char="§"/>
              <a:defRPr sz="448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84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2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2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2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de-DE" b="1" dirty="0" smtClean="0">
                <a:latin typeface="Calibri Light" panose="020F0302020204030204" pitchFamily="34" charset="0"/>
                <a:cs typeface="Calibri Light" panose="020F0302020204030204" pitchFamily="34" charset="0"/>
              </a:rPr>
              <a:t>Befehl: Textausrichten</a:t>
            </a:r>
          </a:p>
          <a:p>
            <a:pPr marL="0" indent="0">
              <a:buNone/>
            </a:pPr>
            <a:r>
              <a:rPr lang="de-DE" dirty="0" smtClean="0">
                <a:latin typeface="Calibri Light" panose="020F0302020204030204" pitchFamily="34" charset="0"/>
                <a:cs typeface="Calibri Light" panose="020F0302020204030204" pitchFamily="34" charset="0"/>
              </a:rPr>
              <a:t>Richtet </a:t>
            </a:r>
            <a:r>
              <a:rPr lang="de-DE" dirty="0">
                <a:latin typeface="Calibri Light" panose="020F0302020204030204" pitchFamily="34" charset="0"/>
                <a:cs typeface="Calibri Light" panose="020F0302020204030204" pitchFamily="34" charset="0"/>
              </a:rPr>
              <a:t>mehrere Textobjekte vertikal, horizontal oder geneigt aus. </a:t>
            </a:r>
          </a:p>
          <a:p>
            <a:pPr marL="0" indent="0">
              <a:buNone/>
            </a:pPr>
            <a:endParaRPr lang="de-DE" dirty="0">
              <a:latin typeface="Calibri Light" panose="020F0302020204030204" pitchFamily="34" charset="0"/>
              <a:cs typeface="Calibri Light" panose="020F0302020204030204" pitchFamily="34" charset="0"/>
            </a:endParaRPr>
          </a:p>
        </p:txBody>
      </p:sp>
      <p:pic>
        <p:nvPicPr>
          <p:cNvPr id="3" name="Grafik 2"/>
          <p:cNvPicPr>
            <a:picLocks noChangeAspect="1"/>
          </p:cNvPicPr>
          <p:nvPr/>
        </p:nvPicPr>
        <p:blipFill>
          <a:blip r:embed="rId4"/>
          <a:stretch>
            <a:fillRect/>
          </a:stretch>
        </p:blipFill>
        <p:spPr>
          <a:xfrm>
            <a:off x="5846948" y="4782365"/>
            <a:ext cx="9130673" cy="2733195"/>
          </a:xfrm>
          <a:prstGeom prst="rect">
            <a:avLst/>
          </a:prstGeom>
        </p:spPr>
      </p:pic>
      <p:sp>
        <p:nvSpPr>
          <p:cNvPr id="4" name="Ellipse 3"/>
          <p:cNvSpPr/>
          <p:nvPr/>
        </p:nvSpPr>
        <p:spPr>
          <a:xfrm>
            <a:off x="10089555" y="4568890"/>
            <a:ext cx="3223503" cy="893918"/>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7" name="Ellipse 6"/>
          <p:cNvSpPr/>
          <p:nvPr/>
        </p:nvSpPr>
        <p:spPr>
          <a:xfrm>
            <a:off x="6938210" y="5828717"/>
            <a:ext cx="721895" cy="640490"/>
          </a:xfrm>
          <a:prstGeom prst="ellipse">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Tree>
    <p:extLst>
      <p:ext uri="{BB962C8B-B14F-4D97-AF65-F5344CB8AC3E}">
        <p14:creationId xmlns:p14="http://schemas.microsoft.com/office/powerpoint/2010/main" val="39944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6520"/>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Textausrichtung</a:t>
            </a:r>
            <a:endParaRPr lang="de-DE" sz="4000" dirty="0">
              <a:latin typeface="Calibri Light" panose="020F0302020204030204" pitchFamily="34" charset="0"/>
              <a:cs typeface="Calibri Light" panose="020F0302020204030204" pitchFamily="34" charset="0"/>
            </a:endParaRPr>
          </a:p>
        </p:txBody>
      </p:sp>
      <p:pic>
        <p:nvPicPr>
          <p:cNvPr id="2" name="ACAD Textausricht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1270" y="1043089"/>
            <a:ext cx="13566191" cy="7150652"/>
          </a:xfrm>
          <a:prstGeom prst="rect">
            <a:avLst/>
          </a:prstGeom>
        </p:spPr>
      </p:pic>
    </p:spTree>
    <p:extLst>
      <p:ext uri="{BB962C8B-B14F-4D97-AF65-F5344CB8AC3E}">
        <p14:creationId xmlns:p14="http://schemas.microsoft.com/office/powerpoint/2010/main" val="237084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4846756" y="3997906"/>
            <a:ext cx="6564075" cy="4188810"/>
          </a:xfrm>
          <a:prstGeom prst="rect">
            <a:avLst/>
          </a:prstGeom>
        </p:spPr>
      </p:pic>
      <p:sp>
        <p:nvSpPr>
          <p:cNvPr id="5" name="Titel 4"/>
          <p:cNvSpPr>
            <a:spLocks noGrp="1"/>
          </p:cNvSpPr>
          <p:nvPr>
            <p:ph type="title"/>
          </p:nvPr>
        </p:nvSpPr>
        <p:spPr>
          <a:xfrm>
            <a:off x="0" y="6520"/>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Befehl </a:t>
            </a:r>
            <a:r>
              <a:rPr lang="de-DE" sz="4000" dirty="0" err="1" smtClean="0">
                <a:latin typeface="Calibri Light" panose="020F0302020204030204" pitchFamily="34" charset="0"/>
                <a:cs typeface="Calibri Light" panose="020F0302020204030204" pitchFamily="34" charset="0"/>
              </a:rPr>
              <a:t>Aufräum</a:t>
            </a:r>
            <a:endParaRPr lang="de-DE" sz="4000" dirty="0">
              <a:latin typeface="Calibri Light" panose="020F0302020204030204" pitchFamily="34" charset="0"/>
              <a:cs typeface="Calibri Light" panose="020F0302020204030204" pitchFamily="34" charset="0"/>
            </a:endParaRPr>
          </a:p>
        </p:txBody>
      </p:sp>
      <p:sp>
        <p:nvSpPr>
          <p:cNvPr id="9" name="Inhaltsplatzhalter 5"/>
          <p:cNvSpPr txBox="1">
            <a:spLocks/>
          </p:cNvSpPr>
          <p:nvPr/>
        </p:nvSpPr>
        <p:spPr>
          <a:xfrm>
            <a:off x="722965" y="1477384"/>
            <a:ext cx="8654117" cy="5712310"/>
          </a:xfrm>
          <a:prstGeom prst="rect">
            <a:avLst/>
          </a:prstGeom>
        </p:spPr>
        <p:txBody>
          <a:bodyPr lIns="91429" tIns="45714" rIns="91429" bIns="45714" anchor="t"/>
          <a:lstStyle>
            <a:lvl1pPr marL="548574" indent="-548574" algn="l" defTabSz="812810" rtl="0" eaLnBrk="1" latinLnBrk="0" hangingPunct="1">
              <a:spcBef>
                <a:spcPts val="0"/>
              </a:spcBef>
              <a:buFontTx/>
              <a:buBlip>
                <a:blip r:embed="rId4"/>
              </a:buBlip>
              <a:defRPr lang="de-DE" sz="3200" b="0" i="0" kern="1200" baseline="0" dirty="0" smtClean="0">
                <a:solidFill>
                  <a:schemeClr val="tx1"/>
                </a:solidFill>
                <a:latin typeface="Frutiger Next LT W1G"/>
                <a:ea typeface="+mn-ea"/>
                <a:cs typeface="Arial" pitchFamily="34" charset="0"/>
              </a:defRPr>
            </a:lvl1pPr>
            <a:lvl2pPr marL="1320817" indent="-508006" algn="l" defTabSz="812810" rtl="0" eaLnBrk="1" latinLnBrk="0" hangingPunct="1">
              <a:spcBef>
                <a:spcPct val="20000"/>
              </a:spcBef>
              <a:buFont typeface="Wingdings" charset="2"/>
              <a:buChar char="§"/>
              <a:defRPr sz="448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84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2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2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2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de-DE" b="1" dirty="0" smtClean="0">
                <a:latin typeface="Calibri Light" panose="020F0302020204030204" pitchFamily="34" charset="0"/>
                <a:cs typeface="Calibri Light" panose="020F0302020204030204" pitchFamily="34" charset="0"/>
              </a:rPr>
              <a:t>Befehl: </a:t>
            </a:r>
            <a:r>
              <a:rPr lang="de-DE" b="1" dirty="0" err="1" smtClean="0">
                <a:latin typeface="Calibri Light" panose="020F0302020204030204" pitchFamily="34" charset="0"/>
                <a:cs typeface="Calibri Light" panose="020F0302020204030204" pitchFamily="34" charset="0"/>
              </a:rPr>
              <a:t>Aufräum</a:t>
            </a:r>
            <a:endParaRPr lang="de-DE" b="1"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a:p>
            <a:pPr marL="457200" indent="-457200">
              <a:buFont typeface="Symbol" panose="05050102010706020507" pitchFamily="18" charset="2"/>
              <a:buChar char="-"/>
            </a:pPr>
            <a:r>
              <a:rPr lang="de-DE" dirty="0">
                <a:latin typeface="Calibri Light" panose="020F0302020204030204" pitchFamily="34" charset="0"/>
                <a:cs typeface="Calibri Light" panose="020F0302020204030204" pitchFamily="34" charset="0"/>
              </a:rPr>
              <a:t>Toleranz und Eigenschaften ignorieren</a:t>
            </a:r>
          </a:p>
          <a:p>
            <a:pPr marL="457200" indent="-457200">
              <a:buFont typeface="Symbol" panose="05050102010706020507" pitchFamily="18" charset="2"/>
              <a:buChar char="-"/>
            </a:pPr>
            <a:r>
              <a:rPr lang="de-DE" dirty="0">
                <a:latin typeface="Calibri Light" panose="020F0302020204030204" pitchFamily="34" charset="0"/>
                <a:cs typeface="Calibri Light" panose="020F0302020204030204" pitchFamily="34" charset="0"/>
              </a:rPr>
              <a:t>Polyliniensegmente</a:t>
            </a:r>
          </a:p>
          <a:p>
            <a:pPr marL="457200" indent="-457200">
              <a:buFont typeface="Symbol" panose="05050102010706020507" pitchFamily="18" charset="2"/>
              <a:buChar char="-"/>
            </a:pPr>
            <a:r>
              <a:rPr lang="de-DE" dirty="0">
                <a:latin typeface="Calibri Light" panose="020F0302020204030204" pitchFamily="34" charset="0"/>
                <a:cs typeface="Calibri Light" panose="020F0302020204030204" pitchFamily="34" charset="0"/>
              </a:rPr>
              <a:t>Objekte verbinden</a:t>
            </a:r>
            <a:br>
              <a:rPr lang="de-DE" dirty="0">
                <a:latin typeface="Calibri Light" panose="020F0302020204030204" pitchFamily="34" charset="0"/>
                <a:cs typeface="Calibri Light" panose="020F0302020204030204" pitchFamily="34" charset="0"/>
              </a:rPr>
            </a:br>
            <a:endParaRPr lang="de-DE" dirty="0" smtClean="0">
              <a:latin typeface="Calibri Light" panose="020F0302020204030204" pitchFamily="34" charset="0"/>
              <a:cs typeface="Calibri Light" panose="020F0302020204030204" pitchFamily="34" charset="0"/>
            </a:endParaRPr>
          </a:p>
          <a:p>
            <a:pPr marL="0" indent="0">
              <a:buNone/>
            </a:pPr>
            <a:endParaRPr lang="de-DE" dirty="0">
              <a:latin typeface="Calibri Light" panose="020F0302020204030204" pitchFamily="34" charset="0"/>
              <a:cs typeface="Calibri Light" panose="020F0302020204030204" pitchFamily="34" charset="0"/>
            </a:endParaRPr>
          </a:p>
          <a:p>
            <a:pPr marL="457200" indent="-457200">
              <a:buFont typeface="Symbol" panose="05050102010706020507" pitchFamily="18" charset="2"/>
              <a:buChar char="-"/>
            </a:pPr>
            <a:r>
              <a:rPr lang="de-DE" dirty="0">
                <a:latin typeface="Calibri Light" panose="020F0302020204030204" pitchFamily="34" charset="0"/>
                <a:cs typeface="Calibri Light" panose="020F0302020204030204" pitchFamily="34" charset="0"/>
              </a:rPr>
              <a:t>VORSICHT! </a:t>
            </a:r>
            <a:endParaRPr lang="de-DE" dirty="0" smtClean="0">
              <a:latin typeface="Calibri Light" panose="020F0302020204030204" pitchFamily="34" charset="0"/>
              <a:cs typeface="Calibri Light" panose="020F0302020204030204" pitchFamily="34" charset="0"/>
            </a:endParaRPr>
          </a:p>
          <a:p>
            <a:pPr marL="0" indent="0">
              <a:buNone/>
            </a:pPr>
            <a:r>
              <a:rPr lang="de-DE" dirty="0" smtClean="0">
                <a:latin typeface="Calibri Light" panose="020F0302020204030204" pitchFamily="34" charset="0"/>
                <a:cs typeface="Calibri Light" panose="020F0302020204030204" pitchFamily="34" charset="0"/>
              </a:rPr>
              <a:t>Informationen </a:t>
            </a:r>
            <a:r>
              <a:rPr lang="de-DE" dirty="0">
                <a:latin typeface="Calibri Light" panose="020F0302020204030204" pitchFamily="34" charset="0"/>
                <a:cs typeface="Calibri Light" panose="020F0302020204030204" pitchFamily="34" charset="0"/>
              </a:rPr>
              <a:t>können </a:t>
            </a:r>
            <a:endParaRPr lang="de-DE" dirty="0" smtClean="0">
              <a:latin typeface="Calibri Light" panose="020F0302020204030204" pitchFamily="34" charset="0"/>
              <a:cs typeface="Calibri Light" panose="020F0302020204030204" pitchFamily="34" charset="0"/>
            </a:endParaRPr>
          </a:p>
          <a:p>
            <a:pPr marL="0" indent="0">
              <a:buNone/>
            </a:pPr>
            <a:r>
              <a:rPr lang="de-DE" dirty="0" smtClean="0">
                <a:latin typeface="Calibri Light" panose="020F0302020204030204" pitchFamily="34" charset="0"/>
                <a:cs typeface="Calibri Light" panose="020F0302020204030204" pitchFamily="34" charset="0"/>
              </a:rPr>
              <a:t>verschwinden </a:t>
            </a:r>
            <a:endParaRPr lang="de-DE" dirty="0">
              <a:latin typeface="Calibri Light" panose="020F0302020204030204" pitchFamily="34" charset="0"/>
              <a:cs typeface="Calibri Light" panose="020F0302020204030204" pitchFamily="34" charset="0"/>
            </a:endParaRPr>
          </a:p>
          <a:p>
            <a:pPr marL="0" indent="0">
              <a:buNone/>
            </a:pPr>
            <a:r>
              <a:rPr lang="de-DE" dirty="0" smtClean="0">
                <a:latin typeface="Calibri Light" panose="020F0302020204030204" pitchFamily="34" charset="0"/>
                <a:cs typeface="Calibri Light" panose="020F0302020204030204" pitchFamily="34" charset="0"/>
              </a:rPr>
              <a:t> </a:t>
            </a:r>
            <a:endParaRPr lang="de-DE" dirty="0">
              <a:latin typeface="Calibri Light" panose="020F0302020204030204" pitchFamily="34" charset="0"/>
              <a:cs typeface="Calibri Light" panose="020F0302020204030204" pitchFamily="34" charset="0"/>
            </a:endParaRPr>
          </a:p>
          <a:p>
            <a:pPr marL="0" indent="0">
              <a:buNone/>
            </a:pPr>
            <a:endParaRPr lang="de-DE" dirty="0">
              <a:latin typeface="Calibri Light" panose="020F0302020204030204" pitchFamily="34" charset="0"/>
              <a:cs typeface="Calibri Light" panose="020F0302020204030204" pitchFamily="34" charset="0"/>
            </a:endParaRPr>
          </a:p>
        </p:txBody>
      </p:sp>
      <p:pic>
        <p:nvPicPr>
          <p:cNvPr id="8" name="Grafik 7"/>
          <p:cNvPicPr>
            <a:picLocks noChangeAspect="1"/>
          </p:cNvPicPr>
          <p:nvPr/>
        </p:nvPicPr>
        <p:blipFill>
          <a:blip r:embed="rId5"/>
          <a:stretch>
            <a:fillRect/>
          </a:stretch>
        </p:blipFill>
        <p:spPr>
          <a:xfrm>
            <a:off x="10201835" y="1168388"/>
            <a:ext cx="4481707" cy="5077315"/>
          </a:xfrm>
          <a:prstGeom prst="rect">
            <a:avLst/>
          </a:prstGeom>
        </p:spPr>
      </p:pic>
    </p:spTree>
    <p:extLst>
      <p:ext uri="{BB962C8B-B14F-4D97-AF65-F5344CB8AC3E}">
        <p14:creationId xmlns:p14="http://schemas.microsoft.com/office/powerpoint/2010/main" val="882557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Neuerungen</a:t>
            </a:r>
            <a:endParaRPr lang="de-DE" sz="4000" dirty="0">
              <a:latin typeface="Calibri Light" panose="020F0302020204030204" pitchFamily="34" charset="0"/>
              <a:cs typeface="Calibri Light" panose="020F0302020204030204" pitchFamily="34" charset="0"/>
            </a:endParaRPr>
          </a:p>
        </p:txBody>
      </p:sp>
      <p:pic>
        <p:nvPicPr>
          <p:cNvPr id="2" name="Inhaltsplatzhalt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26885" y="3001226"/>
            <a:ext cx="6573309" cy="4095617"/>
          </a:xfrm>
        </p:spPr>
      </p:pic>
      <p:sp>
        <p:nvSpPr>
          <p:cNvPr id="3" name="Textfeld 2"/>
          <p:cNvSpPr txBox="1"/>
          <p:nvPr/>
        </p:nvSpPr>
        <p:spPr>
          <a:xfrm>
            <a:off x="8891818" y="3057053"/>
            <a:ext cx="4742688" cy="2554545"/>
          </a:xfrm>
          <a:prstGeom prst="rect">
            <a:avLst/>
          </a:prstGeom>
          <a:noFill/>
        </p:spPr>
        <p:txBody>
          <a:bodyPr wrap="square" rtlCol="0">
            <a:spAutoFit/>
          </a:bodyPr>
          <a:lstStyle/>
          <a:p>
            <a:r>
              <a:rPr lang="de-DE" b="1" dirty="0" smtClean="0">
                <a:latin typeface="Calibri Light" panose="020F0302020204030204" pitchFamily="34" charset="0"/>
                <a:cs typeface="Calibri Light" panose="020F0302020204030204" pitchFamily="34" charset="0"/>
              </a:rPr>
              <a:t>Design</a:t>
            </a:r>
          </a:p>
          <a:p>
            <a:endParaRPr lang="de-DE" b="1" dirty="0">
              <a:latin typeface="Calibri Light" panose="020F0302020204030204" pitchFamily="34" charset="0"/>
              <a:cs typeface="Calibri Light" panose="020F0302020204030204" pitchFamily="34" charset="0"/>
            </a:endParaRPr>
          </a:p>
          <a:p>
            <a:r>
              <a:rPr lang="de-DE" b="1" dirty="0" smtClean="0">
                <a:latin typeface="Calibri Light" panose="020F0302020204030204" pitchFamily="34" charset="0"/>
                <a:cs typeface="Calibri Light" panose="020F0302020204030204" pitchFamily="34" charset="0"/>
              </a:rPr>
              <a:t>Zusammenarbeit</a:t>
            </a:r>
          </a:p>
          <a:p>
            <a:endParaRPr lang="de-DE" b="1" dirty="0">
              <a:latin typeface="Calibri Light" panose="020F0302020204030204" pitchFamily="34" charset="0"/>
              <a:cs typeface="Calibri Light" panose="020F0302020204030204" pitchFamily="34" charset="0"/>
            </a:endParaRPr>
          </a:p>
          <a:p>
            <a:r>
              <a:rPr lang="de-DE" b="1" dirty="0" smtClean="0">
                <a:latin typeface="Calibri Light" panose="020F0302020204030204" pitchFamily="34" charset="0"/>
                <a:cs typeface="Calibri Light" panose="020F0302020204030204" pitchFamily="34" charset="0"/>
              </a:rPr>
              <a:t>Grafik</a:t>
            </a:r>
            <a:endParaRPr lang="de-DE" b="1" dirty="0">
              <a:latin typeface="Calibri Light" panose="020F0302020204030204" pitchFamily="34" charset="0"/>
              <a:cs typeface="Calibri Light" panose="020F0302020204030204" pitchFamily="34" charset="0"/>
            </a:endParaRPr>
          </a:p>
        </p:txBody>
      </p:sp>
      <p:sp>
        <p:nvSpPr>
          <p:cNvPr id="5" name="Rechteck 4"/>
          <p:cNvSpPr/>
          <p:nvPr/>
        </p:nvSpPr>
        <p:spPr>
          <a:xfrm>
            <a:off x="1315205" y="1610341"/>
            <a:ext cx="6796668" cy="584775"/>
          </a:xfrm>
          <a:prstGeom prst="rect">
            <a:avLst/>
          </a:prstGeom>
        </p:spPr>
        <p:txBody>
          <a:bodyPr wrap="none">
            <a:spAutoFit/>
          </a:bodyPr>
          <a:lstStyle/>
          <a:p>
            <a:pPr algn="ctr"/>
            <a:r>
              <a:rPr lang="de-DE" b="1" dirty="0" smtClean="0">
                <a:solidFill>
                  <a:srgbClr val="C00000"/>
                </a:solidFill>
                <a:latin typeface="Calibri Light" panose="020F0302020204030204" pitchFamily="34" charset="0"/>
                <a:cs typeface="Calibri Light" panose="020F0302020204030204" pitchFamily="34" charset="0"/>
              </a:rPr>
              <a:t>Was werden Sie als nächstes entwerfen?</a:t>
            </a:r>
            <a:endParaRPr lang="de-DE"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87008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6520"/>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Befehl Grenzlinien kürzen</a:t>
            </a:r>
            <a:endParaRPr lang="de-DE" sz="4000" dirty="0">
              <a:latin typeface="Calibri Light" panose="020F0302020204030204" pitchFamily="34" charset="0"/>
              <a:cs typeface="Calibri Light" panose="020F0302020204030204" pitchFamily="34" charset="0"/>
            </a:endParaRPr>
          </a:p>
        </p:txBody>
      </p:sp>
      <p:sp>
        <p:nvSpPr>
          <p:cNvPr id="9" name="Inhaltsplatzhalter 5"/>
          <p:cNvSpPr txBox="1">
            <a:spLocks/>
          </p:cNvSpPr>
          <p:nvPr/>
        </p:nvSpPr>
        <p:spPr>
          <a:xfrm>
            <a:off x="722965" y="1477384"/>
            <a:ext cx="8654117" cy="6869782"/>
          </a:xfrm>
          <a:prstGeom prst="rect">
            <a:avLst/>
          </a:prstGeom>
        </p:spPr>
        <p:txBody>
          <a:bodyPr lIns="91429" tIns="45714" rIns="91429" bIns="45714" anchor="t"/>
          <a:lstStyle>
            <a:lvl1pPr marL="548574" indent="-548574" algn="l" defTabSz="812810" rtl="0" eaLnBrk="1" latinLnBrk="0" hangingPunct="1">
              <a:spcBef>
                <a:spcPts val="0"/>
              </a:spcBef>
              <a:buFontTx/>
              <a:buBlip>
                <a:blip r:embed="rId3"/>
              </a:buBlip>
              <a:defRPr lang="de-DE" sz="3200" b="0" i="0" kern="1200" baseline="0" dirty="0" smtClean="0">
                <a:solidFill>
                  <a:schemeClr val="tx1"/>
                </a:solidFill>
                <a:latin typeface="Frutiger Next LT W1G"/>
                <a:ea typeface="+mn-ea"/>
                <a:cs typeface="Arial" pitchFamily="34" charset="0"/>
              </a:defRPr>
            </a:lvl1pPr>
            <a:lvl2pPr marL="1320817" indent="-508006" algn="l" defTabSz="812810" rtl="0" eaLnBrk="1" latinLnBrk="0" hangingPunct="1">
              <a:spcBef>
                <a:spcPct val="20000"/>
              </a:spcBef>
              <a:buFont typeface="Wingdings" charset="2"/>
              <a:buChar char="§"/>
              <a:defRPr sz="448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84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2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2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2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de-DE" b="1" dirty="0" smtClean="0">
                <a:latin typeface="Calibri Light" panose="020F0302020204030204" pitchFamily="34" charset="0"/>
                <a:cs typeface="Calibri Light" panose="020F0302020204030204" pitchFamily="34" charset="0"/>
              </a:rPr>
              <a:t>Befehl: MAPTRIM</a:t>
            </a:r>
          </a:p>
          <a:p>
            <a:endParaRPr lang="de-DE" dirty="0" smtClean="0">
              <a:latin typeface="Calibri Light" panose="020F0302020204030204" pitchFamily="34" charset="0"/>
              <a:cs typeface="Calibri Light" panose="020F0302020204030204" pitchFamily="34" charset="0"/>
            </a:endParaRPr>
          </a:p>
          <a:p>
            <a:pPr marL="0" indent="0">
              <a:buNone/>
            </a:pPr>
            <a:r>
              <a:rPr lang="de-DE" dirty="0">
                <a:latin typeface="Calibri Light" panose="020F0302020204030204" pitchFamily="34" charset="0"/>
                <a:cs typeface="Calibri Light" panose="020F0302020204030204" pitchFamily="34" charset="0"/>
              </a:rPr>
              <a:t>In diesem Dialogfeld können Sie </a:t>
            </a:r>
            <a:endParaRPr lang="de-DE" dirty="0" smtClean="0">
              <a:latin typeface="Calibri Light" panose="020F0302020204030204" pitchFamily="34" charset="0"/>
              <a:cs typeface="Calibri Light" panose="020F0302020204030204" pitchFamily="34" charset="0"/>
            </a:endParaRPr>
          </a:p>
          <a:p>
            <a:pPr marL="0" indent="0">
              <a:buNone/>
            </a:pPr>
            <a:r>
              <a:rPr lang="de-DE" dirty="0" smtClean="0">
                <a:latin typeface="Calibri Light" panose="020F0302020204030204" pitchFamily="34" charset="0"/>
                <a:cs typeface="Calibri Light" panose="020F0302020204030204" pitchFamily="34" charset="0"/>
              </a:rPr>
              <a:t>Objekte </a:t>
            </a:r>
            <a:r>
              <a:rPr lang="de-DE" dirty="0">
                <a:latin typeface="Calibri Light" panose="020F0302020204030204" pitchFamily="34" charset="0"/>
                <a:cs typeface="Calibri Light" panose="020F0302020204030204" pitchFamily="34" charset="0"/>
              </a:rPr>
              <a:t>an einer vorgegebenen </a:t>
            </a:r>
            <a:endParaRPr lang="de-DE" dirty="0" smtClean="0">
              <a:latin typeface="Calibri Light" panose="020F0302020204030204" pitchFamily="34" charset="0"/>
              <a:cs typeface="Calibri Light" panose="020F0302020204030204" pitchFamily="34" charset="0"/>
            </a:endParaRPr>
          </a:p>
          <a:p>
            <a:pPr marL="0" indent="0">
              <a:buNone/>
            </a:pPr>
            <a:r>
              <a:rPr lang="de-DE" dirty="0" smtClean="0">
                <a:latin typeface="Calibri Light" panose="020F0302020204030204" pitchFamily="34" charset="0"/>
                <a:cs typeface="Calibri Light" panose="020F0302020204030204" pitchFamily="34" charset="0"/>
              </a:rPr>
              <a:t>Grenzlinie </a:t>
            </a:r>
            <a:r>
              <a:rPr lang="de-DE" dirty="0">
                <a:latin typeface="Calibri Light" panose="020F0302020204030204" pitchFamily="34" charset="0"/>
                <a:cs typeface="Calibri Light" panose="020F0302020204030204" pitchFamily="34" charset="0"/>
              </a:rPr>
              <a:t>kürzen, um so entweder eine Aussparung in der Zeichnung (Innerhalb der Grenzlinie kürzen) oder einen sauberen Rand (Außerhalb der Grenzlinie kürzen) zu erzeugen. </a:t>
            </a:r>
            <a:endParaRPr lang="de-DE" dirty="0" smtClean="0">
              <a:latin typeface="Calibri Light" panose="020F0302020204030204" pitchFamily="34" charset="0"/>
              <a:cs typeface="Calibri Light" panose="020F0302020204030204" pitchFamily="34" charset="0"/>
            </a:endParaRPr>
          </a:p>
          <a:p>
            <a:pPr marL="0" indent="0">
              <a:buNone/>
            </a:pPr>
            <a:endParaRPr lang="de-DE" dirty="0">
              <a:latin typeface="Calibri Light" panose="020F0302020204030204" pitchFamily="34" charset="0"/>
              <a:cs typeface="Calibri Light" panose="020F0302020204030204" pitchFamily="34" charset="0"/>
            </a:endParaRPr>
          </a:p>
          <a:p>
            <a:pPr marL="0" indent="0">
              <a:buNone/>
            </a:pPr>
            <a:r>
              <a:rPr lang="de-DE" dirty="0" smtClean="0">
                <a:latin typeface="Calibri Light" panose="020F0302020204030204" pitchFamily="34" charset="0"/>
                <a:cs typeface="Calibri Light" panose="020F0302020204030204" pitchFamily="34" charset="0"/>
              </a:rPr>
              <a:t>Die </a:t>
            </a:r>
            <a:r>
              <a:rPr lang="de-DE" dirty="0">
                <a:latin typeface="Calibri Light" panose="020F0302020204030204" pitchFamily="34" charset="0"/>
                <a:cs typeface="Calibri Light" panose="020F0302020204030204" pitchFamily="34" charset="0"/>
              </a:rPr>
              <a:t>gekürzten Objekte werden in der aktuellen Zeichnung neu erstellt und enthalten keine Verknüpfungen zu den Quellzeichnungen</a:t>
            </a:r>
            <a:r>
              <a:rPr lang="de-DE" dirty="0" smtClean="0">
                <a:latin typeface="Calibri Light" panose="020F0302020204030204" pitchFamily="34" charset="0"/>
                <a:cs typeface="Calibri Light" panose="020F0302020204030204" pitchFamily="34" charset="0"/>
              </a:rPr>
              <a:t>.</a:t>
            </a:r>
            <a:endParaRPr lang="de-DE" dirty="0">
              <a:latin typeface="Calibri Light" panose="020F0302020204030204" pitchFamily="34" charset="0"/>
              <a:cs typeface="Calibri Light" panose="020F0302020204030204" pitchFamily="34" charset="0"/>
            </a:endParaRPr>
          </a:p>
        </p:txBody>
      </p:sp>
      <p:pic>
        <p:nvPicPr>
          <p:cNvPr id="2" name="Grafik 1"/>
          <p:cNvPicPr>
            <a:picLocks noChangeAspect="1"/>
          </p:cNvPicPr>
          <p:nvPr/>
        </p:nvPicPr>
        <p:blipFill>
          <a:blip r:embed="rId4"/>
          <a:stretch>
            <a:fillRect/>
          </a:stretch>
        </p:blipFill>
        <p:spPr>
          <a:xfrm>
            <a:off x="7146221" y="1593668"/>
            <a:ext cx="7686675" cy="1828800"/>
          </a:xfrm>
          <a:prstGeom prst="rect">
            <a:avLst/>
          </a:prstGeom>
        </p:spPr>
      </p:pic>
      <p:pic>
        <p:nvPicPr>
          <p:cNvPr id="3" name="Grafik 2"/>
          <p:cNvPicPr>
            <a:picLocks noChangeAspect="1"/>
          </p:cNvPicPr>
          <p:nvPr/>
        </p:nvPicPr>
        <p:blipFill>
          <a:blip r:embed="rId5"/>
          <a:stretch>
            <a:fillRect/>
          </a:stretch>
        </p:blipFill>
        <p:spPr>
          <a:xfrm>
            <a:off x="9155996" y="4333539"/>
            <a:ext cx="5676900" cy="3733800"/>
          </a:xfrm>
          <a:prstGeom prst="rect">
            <a:avLst/>
          </a:prstGeom>
        </p:spPr>
      </p:pic>
      <p:sp>
        <p:nvSpPr>
          <p:cNvPr id="4" name="Ellipse 3"/>
          <p:cNvSpPr/>
          <p:nvPr/>
        </p:nvSpPr>
        <p:spPr>
          <a:xfrm>
            <a:off x="13167361" y="2534194"/>
            <a:ext cx="522514" cy="365760"/>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6032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241674"/>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Befehl Grenzlinien kürzen</a:t>
            </a:r>
            <a:endParaRPr lang="de-DE" sz="4000" dirty="0">
              <a:latin typeface="Calibri Light" panose="020F0302020204030204" pitchFamily="34" charset="0"/>
              <a:cs typeface="Calibri Light" panose="020F0302020204030204" pitchFamily="34" charset="0"/>
            </a:endParaRPr>
          </a:p>
        </p:txBody>
      </p:sp>
      <p:pic>
        <p:nvPicPr>
          <p:cNvPr id="4" name="Map Map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4480" y="664047"/>
            <a:ext cx="13054602" cy="7768028"/>
          </a:xfrm>
          <a:prstGeom prst="rect">
            <a:avLst/>
          </a:prstGeom>
        </p:spPr>
      </p:pic>
    </p:spTree>
    <p:extLst>
      <p:ext uri="{BB962C8B-B14F-4D97-AF65-F5344CB8AC3E}">
        <p14:creationId xmlns:p14="http://schemas.microsoft.com/office/powerpoint/2010/main" val="167815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6520"/>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Rechtsklickanpassung</a:t>
            </a:r>
            <a:endParaRPr lang="de-DE" sz="4000" dirty="0">
              <a:latin typeface="Calibri Light" panose="020F0302020204030204" pitchFamily="34" charset="0"/>
              <a:cs typeface="Calibri Light" panose="020F0302020204030204" pitchFamily="34" charset="0"/>
            </a:endParaRPr>
          </a:p>
        </p:txBody>
      </p:sp>
      <p:sp>
        <p:nvSpPr>
          <p:cNvPr id="9" name="Inhaltsplatzhalter 5"/>
          <p:cNvSpPr txBox="1">
            <a:spLocks/>
          </p:cNvSpPr>
          <p:nvPr/>
        </p:nvSpPr>
        <p:spPr>
          <a:xfrm>
            <a:off x="722965" y="2194561"/>
            <a:ext cx="8654117" cy="5712310"/>
          </a:xfrm>
          <a:prstGeom prst="rect">
            <a:avLst/>
          </a:prstGeom>
        </p:spPr>
        <p:txBody>
          <a:bodyPr lIns="91429" tIns="45714" rIns="91429" bIns="45714" anchor="t"/>
          <a:lstStyle>
            <a:lvl1pPr marL="548574" indent="-548574" algn="l" defTabSz="812810" rtl="0" eaLnBrk="1" latinLnBrk="0" hangingPunct="1">
              <a:spcBef>
                <a:spcPts val="0"/>
              </a:spcBef>
              <a:buFontTx/>
              <a:buBlip>
                <a:blip r:embed="rId3"/>
              </a:buBlip>
              <a:defRPr lang="de-DE" sz="3200" b="0" i="0" kern="1200" baseline="0" dirty="0" smtClean="0">
                <a:solidFill>
                  <a:schemeClr val="tx1"/>
                </a:solidFill>
                <a:latin typeface="Frutiger Next LT W1G"/>
                <a:ea typeface="+mn-ea"/>
                <a:cs typeface="Arial" pitchFamily="34" charset="0"/>
              </a:defRPr>
            </a:lvl1pPr>
            <a:lvl2pPr marL="1320817" indent="-508006" algn="l" defTabSz="812810" rtl="0" eaLnBrk="1" latinLnBrk="0" hangingPunct="1">
              <a:spcBef>
                <a:spcPct val="20000"/>
              </a:spcBef>
              <a:buFont typeface="Wingdings" charset="2"/>
              <a:buChar char="§"/>
              <a:defRPr sz="448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84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2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2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2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de-DE" b="1" dirty="0" smtClean="0">
                <a:latin typeface="Calibri Light" panose="020F0302020204030204" pitchFamily="34" charset="0"/>
                <a:cs typeface="Calibri Light" panose="020F0302020204030204" pitchFamily="34" charset="0"/>
              </a:rPr>
              <a:t>Rechtsklickanpassung</a:t>
            </a:r>
          </a:p>
          <a:p>
            <a:pPr marL="457200" indent="-457200">
              <a:buFontTx/>
              <a:buChar char="-"/>
            </a:pPr>
            <a:r>
              <a:rPr lang="de-DE" dirty="0" smtClean="0">
                <a:latin typeface="Calibri Light" panose="020F0302020204030204" pitchFamily="34" charset="0"/>
                <a:cs typeface="Calibri Light" panose="020F0302020204030204" pitchFamily="34" charset="0"/>
              </a:rPr>
              <a:t>Bisher </a:t>
            </a:r>
            <a:r>
              <a:rPr lang="de-DE" dirty="0">
                <a:latin typeface="Calibri Light" panose="020F0302020204030204" pitchFamily="34" charset="0"/>
                <a:cs typeface="Calibri Light" panose="020F0302020204030204" pitchFamily="34" charset="0"/>
              </a:rPr>
              <a:t>Entscheidung zwischen</a:t>
            </a:r>
          </a:p>
          <a:p>
            <a:pPr marL="720000" indent="-457200">
              <a:buFont typeface="Arial" panose="020B0604020202020204" pitchFamily="34" charset="0"/>
              <a:buChar char="•"/>
            </a:pPr>
            <a:r>
              <a:rPr lang="de-DE" dirty="0">
                <a:latin typeface="Calibri Light" panose="020F0302020204030204" pitchFamily="34" charset="0"/>
                <a:cs typeface="Calibri Light" panose="020F0302020204030204" pitchFamily="34" charset="0"/>
              </a:rPr>
              <a:t>Leertaste und</a:t>
            </a:r>
          </a:p>
          <a:p>
            <a:pPr marL="720000" indent="-457200">
              <a:buFont typeface="Arial" panose="020B0604020202020204" pitchFamily="34" charset="0"/>
              <a:buChar char="•"/>
            </a:pPr>
            <a:r>
              <a:rPr lang="de-DE" dirty="0" err="1">
                <a:latin typeface="Calibri Light" panose="020F0302020204030204" pitchFamily="34" charset="0"/>
                <a:cs typeface="Calibri Light" panose="020F0302020204030204" pitchFamily="34" charset="0"/>
              </a:rPr>
              <a:t>Kontex</a:t>
            </a:r>
            <a:r>
              <a:rPr lang="de-DE" dirty="0">
                <a:latin typeface="Calibri Light" panose="020F0302020204030204" pitchFamily="34" charset="0"/>
                <a:cs typeface="Calibri Light" panose="020F0302020204030204" pitchFamily="34" charset="0"/>
              </a:rPr>
              <a:t>-Menü</a:t>
            </a:r>
          </a:p>
          <a:p>
            <a:pPr marL="0" indent="0">
              <a:buNone/>
            </a:pPr>
            <a:endParaRPr lang="de-DE" dirty="0">
              <a:latin typeface="Calibri Light" panose="020F0302020204030204" pitchFamily="34" charset="0"/>
              <a:cs typeface="Calibri Light" panose="020F0302020204030204" pitchFamily="34" charset="0"/>
            </a:endParaRPr>
          </a:p>
          <a:p>
            <a:pPr marL="457200" indent="-457200">
              <a:buFont typeface="Symbol" panose="05050102010706020507" pitchFamily="18" charset="2"/>
              <a:buChar char="-"/>
            </a:pPr>
            <a:r>
              <a:rPr lang="de-DE" dirty="0">
                <a:latin typeface="Calibri Light" panose="020F0302020204030204" pitchFamily="34" charset="0"/>
                <a:cs typeface="Calibri Light" panose="020F0302020204030204" pitchFamily="34" charset="0"/>
              </a:rPr>
              <a:t>Zeitabhängigkeit bringt die interaktive </a:t>
            </a:r>
            <a:endParaRPr lang="de-DE" dirty="0" smtClean="0">
              <a:latin typeface="Calibri Light" panose="020F0302020204030204" pitchFamily="34" charset="0"/>
              <a:cs typeface="Calibri Light" panose="020F0302020204030204" pitchFamily="34" charset="0"/>
            </a:endParaRPr>
          </a:p>
          <a:p>
            <a:pPr marL="0" indent="0">
              <a:buNone/>
            </a:pPr>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    Lösung</a:t>
            </a:r>
          </a:p>
          <a:p>
            <a:pPr marL="0" indent="0">
              <a:buNone/>
            </a:pPr>
            <a:endParaRPr lang="de-DE" dirty="0">
              <a:latin typeface="Calibri Light" panose="020F0302020204030204" pitchFamily="34" charset="0"/>
              <a:cs typeface="Calibri Light" panose="020F0302020204030204" pitchFamily="34" charset="0"/>
            </a:endParaRPr>
          </a:p>
          <a:p>
            <a:pPr marL="720000" indent="-457200">
              <a:buFont typeface="Arial" panose="020B0604020202020204" pitchFamily="34" charset="0"/>
              <a:buChar char="•"/>
            </a:pPr>
            <a:r>
              <a:rPr lang="de-DE" dirty="0">
                <a:latin typeface="Calibri Light" panose="020F0302020204030204" pitchFamily="34" charset="0"/>
                <a:cs typeface="Calibri Light" panose="020F0302020204030204" pitchFamily="34" charset="0"/>
              </a:rPr>
              <a:t>Kurzer Rechtsklick =&gt; Leertaste</a:t>
            </a:r>
          </a:p>
          <a:p>
            <a:pPr marL="720000" indent="-457200">
              <a:buFont typeface="Arial" panose="020B0604020202020204" pitchFamily="34" charset="0"/>
              <a:buChar char="•"/>
            </a:pPr>
            <a:r>
              <a:rPr lang="de-DE" dirty="0">
                <a:latin typeface="Calibri Light" panose="020F0302020204030204" pitchFamily="34" charset="0"/>
                <a:cs typeface="Calibri Light" panose="020F0302020204030204" pitchFamily="34" charset="0"/>
              </a:rPr>
              <a:t>Langer Rechtsklick =&gt; </a:t>
            </a:r>
            <a:br>
              <a:rPr lang="de-DE" dirty="0">
                <a:latin typeface="Calibri Light" panose="020F0302020204030204" pitchFamily="34" charset="0"/>
                <a:cs typeface="Calibri Light" panose="020F0302020204030204" pitchFamily="34" charset="0"/>
              </a:rPr>
            </a:br>
            <a:r>
              <a:rPr lang="de-DE" dirty="0" err="1">
                <a:latin typeface="Calibri Light" panose="020F0302020204030204" pitchFamily="34" charset="0"/>
                <a:cs typeface="Calibri Light" panose="020F0302020204030204" pitchFamily="34" charset="0"/>
              </a:rPr>
              <a:t>Kontex</a:t>
            </a:r>
            <a:r>
              <a:rPr lang="de-DE" dirty="0">
                <a:latin typeface="Calibri Light" panose="020F0302020204030204" pitchFamily="34" charset="0"/>
                <a:cs typeface="Calibri Light" panose="020F0302020204030204" pitchFamily="34" charset="0"/>
              </a:rPr>
              <a:t>-Menü</a:t>
            </a:r>
          </a:p>
          <a:p>
            <a:pPr marL="0" indent="0">
              <a:buNone/>
            </a:pPr>
            <a:r>
              <a:rPr lang="de-DE" dirty="0" smtClean="0">
                <a:latin typeface="Calibri Light" panose="020F0302020204030204" pitchFamily="34" charset="0"/>
                <a:cs typeface="Calibri Light" panose="020F0302020204030204" pitchFamily="34" charset="0"/>
              </a:rPr>
              <a:t> </a:t>
            </a:r>
            <a:endParaRPr lang="de-DE" dirty="0">
              <a:latin typeface="Calibri Light" panose="020F0302020204030204" pitchFamily="34" charset="0"/>
              <a:cs typeface="Calibri Light" panose="020F0302020204030204" pitchFamily="34" charset="0"/>
            </a:endParaRPr>
          </a:p>
          <a:p>
            <a:pPr marL="0" indent="0">
              <a:buNone/>
            </a:pPr>
            <a:r>
              <a:rPr lang="de-DE" dirty="0" smtClean="0">
                <a:latin typeface="Calibri Light" panose="020F0302020204030204" pitchFamily="34" charset="0"/>
                <a:cs typeface="Calibri Light" panose="020F0302020204030204" pitchFamily="34" charset="0"/>
              </a:rPr>
              <a:t> </a:t>
            </a:r>
            <a:endParaRPr lang="de-DE" dirty="0">
              <a:latin typeface="Calibri Light" panose="020F0302020204030204" pitchFamily="34" charset="0"/>
              <a:cs typeface="Calibri Light" panose="020F0302020204030204" pitchFamily="34" charset="0"/>
            </a:endParaRPr>
          </a:p>
          <a:p>
            <a:pPr marL="0" indent="0">
              <a:buNone/>
            </a:pPr>
            <a:endParaRPr lang="de-DE" dirty="0">
              <a:latin typeface="Calibri Light" panose="020F0302020204030204" pitchFamily="34" charset="0"/>
              <a:cs typeface="Calibri Light" panose="020F0302020204030204" pitchFamily="34" charset="0"/>
            </a:endParaRPr>
          </a:p>
        </p:txBody>
      </p:sp>
      <p:pic>
        <p:nvPicPr>
          <p:cNvPr id="6" name="Grafik 5"/>
          <p:cNvPicPr>
            <a:picLocks noChangeAspect="1"/>
          </p:cNvPicPr>
          <p:nvPr/>
        </p:nvPicPr>
        <p:blipFill>
          <a:blip r:embed="rId4"/>
          <a:stretch>
            <a:fillRect/>
          </a:stretch>
        </p:blipFill>
        <p:spPr>
          <a:xfrm>
            <a:off x="7635854" y="2151340"/>
            <a:ext cx="7736016" cy="5755531"/>
          </a:xfrm>
          <a:prstGeom prst="rect">
            <a:avLst/>
          </a:prstGeom>
        </p:spPr>
      </p:pic>
    </p:spTree>
    <p:extLst>
      <p:ext uri="{BB962C8B-B14F-4D97-AF65-F5344CB8AC3E}">
        <p14:creationId xmlns:p14="http://schemas.microsoft.com/office/powerpoint/2010/main" val="91632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6520"/>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bereinigen</a:t>
            </a:r>
            <a:endParaRPr lang="de-DE" sz="4000" dirty="0">
              <a:latin typeface="Calibri Light" panose="020F0302020204030204" pitchFamily="34" charset="0"/>
              <a:cs typeface="Calibri Light" panose="020F0302020204030204" pitchFamily="34" charset="0"/>
            </a:endParaRPr>
          </a:p>
        </p:txBody>
      </p:sp>
      <p:sp>
        <p:nvSpPr>
          <p:cNvPr id="9" name="Inhaltsplatzhalter 5"/>
          <p:cNvSpPr txBox="1">
            <a:spLocks/>
          </p:cNvSpPr>
          <p:nvPr/>
        </p:nvSpPr>
        <p:spPr>
          <a:xfrm>
            <a:off x="722965" y="1477383"/>
            <a:ext cx="13959686" cy="6582399"/>
          </a:xfrm>
          <a:prstGeom prst="rect">
            <a:avLst/>
          </a:prstGeom>
        </p:spPr>
        <p:txBody>
          <a:bodyPr lIns="91429" tIns="45714" rIns="91429" bIns="45714" anchor="t"/>
          <a:lstStyle>
            <a:lvl1pPr marL="548574" indent="-548574" algn="l" defTabSz="812810" rtl="0" eaLnBrk="1" latinLnBrk="0" hangingPunct="1">
              <a:spcBef>
                <a:spcPts val="0"/>
              </a:spcBef>
              <a:buFontTx/>
              <a:buBlip>
                <a:blip r:embed="rId3"/>
              </a:buBlip>
              <a:defRPr lang="de-DE" sz="3200" b="0" i="0" kern="1200" baseline="0" dirty="0" smtClean="0">
                <a:solidFill>
                  <a:schemeClr val="tx1"/>
                </a:solidFill>
                <a:latin typeface="Frutiger Next LT W1G"/>
                <a:ea typeface="+mn-ea"/>
                <a:cs typeface="Arial" pitchFamily="34" charset="0"/>
              </a:defRPr>
            </a:lvl1pPr>
            <a:lvl2pPr marL="1320817" indent="-508006" algn="l" defTabSz="812810" rtl="0" eaLnBrk="1" latinLnBrk="0" hangingPunct="1">
              <a:spcBef>
                <a:spcPct val="20000"/>
              </a:spcBef>
              <a:buFont typeface="Wingdings" charset="2"/>
              <a:buChar char="§"/>
              <a:defRPr sz="448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84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2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2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2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de-DE" b="1" dirty="0" smtClean="0">
                <a:latin typeface="Calibri Light" panose="020F0302020204030204" pitchFamily="34" charset="0"/>
                <a:cs typeface="Calibri Light" panose="020F0302020204030204" pitchFamily="34" charset="0"/>
              </a:rPr>
              <a:t>Befehl: Zeichnungsbereinigung   _MAPCLEAN </a:t>
            </a:r>
          </a:p>
          <a:p>
            <a:pPr marL="0" indent="0">
              <a:buNone/>
            </a:pPr>
            <a:endParaRPr lang="de-DE" b="1" dirty="0" smtClean="0">
              <a:latin typeface="Calibri Light" panose="020F0302020204030204" pitchFamily="34" charset="0"/>
              <a:cs typeface="Calibri Light" panose="020F0302020204030204" pitchFamily="34" charset="0"/>
            </a:endParaRPr>
          </a:p>
          <a:p>
            <a:pPr marL="0" indent="0">
              <a:buNone/>
            </a:pPr>
            <a:r>
              <a:rPr lang="de-DE" dirty="0">
                <a:latin typeface="Calibri Light" panose="020F0302020204030204" pitchFamily="34" charset="0"/>
                <a:cs typeface="Calibri Light" panose="020F0302020204030204" pitchFamily="34" charset="0"/>
              </a:rPr>
              <a:t>Die Zeichnungsbereinigung verbessert die Genauigkeit Ihrer Karten, korrigiert häufig auftretende Kartenfehler (z. B. Vermessungs-, Digitalisierungs- oder Scanfehler) und entfernt überflüssige Details aus komplexen Karten. </a:t>
            </a:r>
            <a:endParaRPr lang="de-DE" dirty="0" smtClean="0">
              <a:latin typeface="Calibri Light" panose="020F0302020204030204" pitchFamily="34" charset="0"/>
              <a:cs typeface="Calibri Light" panose="020F0302020204030204" pitchFamily="34" charset="0"/>
            </a:endParaRPr>
          </a:p>
          <a:p>
            <a:pPr marL="0" indent="0">
              <a:buNone/>
            </a:pPr>
            <a:endParaRPr lang="de-DE" dirty="0">
              <a:latin typeface="Calibri Light" panose="020F0302020204030204" pitchFamily="34" charset="0"/>
              <a:cs typeface="Calibri Light" panose="020F0302020204030204" pitchFamily="34" charset="0"/>
            </a:endParaRPr>
          </a:p>
          <a:p>
            <a:pPr marL="0" indent="0">
              <a:buNone/>
            </a:pPr>
            <a:r>
              <a:rPr lang="de-DE" dirty="0" smtClean="0">
                <a:latin typeface="Calibri Light" panose="020F0302020204030204" pitchFamily="34" charset="0"/>
                <a:cs typeface="Calibri Light" panose="020F0302020204030204" pitchFamily="34" charset="0"/>
              </a:rPr>
              <a:t>Diese </a:t>
            </a:r>
            <a:r>
              <a:rPr lang="de-DE" dirty="0">
                <a:latin typeface="Calibri Light" panose="020F0302020204030204" pitchFamily="34" charset="0"/>
                <a:cs typeface="Calibri Light" panose="020F0302020204030204" pitchFamily="34" charset="0"/>
              </a:rPr>
              <a:t>Funktion ist wichtig, wenn Sie genaue und vollständige Karten benötigen, die zur Definition von Topologien oder zur Durchführung von Kartenanalysen sowie zum Plotten oder zur Präsentation herangezogen </a:t>
            </a:r>
            <a:r>
              <a:rPr lang="de-DE" i="1" dirty="0" smtClean="0">
                <a:latin typeface="Calibri Light" panose="020F0302020204030204" pitchFamily="34" charset="0"/>
                <a:cs typeface="Calibri Light" panose="020F0302020204030204" pitchFamily="34" charset="0"/>
              </a:rPr>
              <a:t>werden.</a:t>
            </a:r>
            <a:endParaRPr lang="de-DE" dirty="0">
              <a:latin typeface="Calibri Light" panose="020F0302020204030204" pitchFamily="34" charset="0"/>
              <a:cs typeface="Calibri Light" panose="020F0302020204030204" pitchFamily="34" charset="0"/>
            </a:endParaRPr>
          </a:p>
          <a:p>
            <a:pPr marL="0" indent="0">
              <a:buNone/>
            </a:pPr>
            <a:endParaRPr lang="de-DE" dirty="0">
              <a:latin typeface="Calibri Light" panose="020F0302020204030204" pitchFamily="34" charset="0"/>
              <a:cs typeface="Calibri Light" panose="020F0302020204030204" pitchFamily="34" charset="0"/>
            </a:endParaRPr>
          </a:p>
        </p:txBody>
      </p:sp>
      <p:pic>
        <p:nvPicPr>
          <p:cNvPr id="2" name="Grafik 1"/>
          <p:cNvPicPr>
            <a:picLocks noChangeAspect="1"/>
          </p:cNvPicPr>
          <p:nvPr/>
        </p:nvPicPr>
        <p:blipFill>
          <a:blip r:embed="rId4"/>
          <a:stretch>
            <a:fillRect/>
          </a:stretch>
        </p:blipFill>
        <p:spPr>
          <a:xfrm>
            <a:off x="722965" y="6291534"/>
            <a:ext cx="9202895" cy="2124592"/>
          </a:xfrm>
          <a:prstGeom prst="rect">
            <a:avLst/>
          </a:prstGeom>
        </p:spPr>
      </p:pic>
      <p:sp>
        <p:nvSpPr>
          <p:cNvPr id="3" name="Ellipse 2"/>
          <p:cNvSpPr/>
          <p:nvPr/>
        </p:nvSpPr>
        <p:spPr>
          <a:xfrm>
            <a:off x="6910251" y="6740434"/>
            <a:ext cx="1436915" cy="1188720"/>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9185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6520"/>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bereinigen</a:t>
            </a:r>
            <a:endParaRPr lang="de-DE" sz="4000" dirty="0">
              <a:latin typeface="Calibri Light" panose="020F0302020204030204" pitchFamily="34" charset="0"/>
              <a:cs typeface="Calibri Light" panose="020F0302020204030204" pitchFamily="34" charset="0"/>
            </a:endParaRPr>
          </a:p>
        </p:txBody>
      </p:sp>
      <p:sp>
        <p:nvSpPr>
          <p:cNvPr id="9" name="Inhaltsplatzhalter 5"/>
          <p:cNvSpPr txBox="1">
            <a:spLocks/>
          </p:cNvSpPr>
          <p:nvPr/>
        </p:nvSpPr>
        <p:spPr>
          <a:xfrm>
            <a:off x="722964" y="1150812"/>
            <a:ext cx="14704269" cy="6582399"/>
          </a:xfrm>
          <a:prstGeom prst="rect">
            <a:avLst/>
          </a:prstGeom>
        </p:spPr>
        <p:txBody>
          <a:bodyPr lIns="91429" tIns="45714" rIns="91429" bIns="45714" anchor="t"/>
          <a:lstStyle>
            <a:lvl1pPr marL="548574" indent="-548574" algn="l" defTabSz="812810" rtl="0" eaLnBrk="1" latinLnBrk="0" hangingPunct="1">
              <a:spcBef>
                <a:spcPts val="0"/>
              </a:spcBef>
              <a:buFontTx/>
              <a:buBlip>
                <a:blip r:embed="rId3"/>
              </a:buBlip>
              <a:defRPr lang="de-DE" sz="3200" b="0" i="0" kern="1200" baseline="0" dirty="0" smtClean="0">
                <a:solidFill>
                  <a:schemeClr val="tx1"/>
                </a:solidFill>
                <a:latin typeface="Frutiger Next LT W1G"/>
                <a:ea typeface="+mn-ea"/>
                <a:cs typeface="Arial" pitchFamily="34" charset="0"/>
              </a:defRPr>
            </a:lvl1pPr>
            <a:lvl2pPr marL="1320817" indent="-508006" algn="l" defTabSz="812810" rtl="0" eaLnBrk="1" latinLnBrk="0" hangingPunct="1">
              <a:spcBef>
                <a:spcPct val="20000"/>
              </a:spcBef>
              <a:buFont typeface="Wingdings" charset="2"/>
              <a:buChar char="§"/>
              <a:defRPr sz="4480" b="0" i="0" kern="1200">
                <a:solidFill>
                  <a:schemeClr val="tx1"/>
                </a:solidFill>
                <a:latin typeface="Frutiger Next LT W1G"/>
                <a:ea typeface="+mn-ea"/>
                <a:cs typeface="Frutiger Next LT W1G"/>
              </a:defRPr>
            </a:lvl2pPr>
            <a:lvl3pPr marL="2032025" indent="-406405" algn="l" defTabSz="812810" rtl="0" eaLnBrk="1" latinLnBrk="0" hangingPunct="1">
              <a:spcBef>
                <a:spcPct val="20000"/>
              </a:spcBef>
              <a:buFont typeface="Wingdings" charset="2"/>
              <a:buChar char="§"/>
              <a:defRPr sz="3840" b="0" i="0" kern="1200">
                <a:solidFill>
                  <a:schemeClr val="tx1"/>
                </a:solidFill>
                <a:latin typeface="Frutiger Next LT W1G"/>
                <a:ea typeface="+mn-ea"/>
                <a:cs typeface="Frutiger Next LT W1G"/>
              </a:defRPr>
            </a:lvl3pPr>
            <a:lvl4pPr marL="284483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4pPr>
            <a:lvl5pPr marL="3657646" indent="-406405" algn="l" defTabSz="812810" rtl="0" eaLnBrk="1" latinLnBrk="0" hangingPunct="1">
              <a:spcBef>
                <a:spcPct val="20000"/>
              </a:spcBef>
              <a:buFont typeface="Wingdings" charset="2"/>
              <a:buChar char="§"/>
              <a:defRPr sz="3200" b="0" i="0" kern="1200">
                <a:solidFill>
                  <a:schemeClr val="tx1"/>
                </a:solidFill>
                <a:latin typeface="Frutiger Next LT W1G"/>
                <a:ea typeface="+mn-ea"/>
                <a:cs typeface="Frutiger Next LT W1G"/>
              </a:defRPr>
            </a:lvl5pPr>
            <a:lvl6pPr marL="4470456" indent="-406405" algn="l" defTabSz="812810" rtl="0" eaLnBrk="1" latinLnBrk="0" hangingPunct="1">
              <a:spcBef>
                <a:spcPct val="20000"/>
              </a:spcBef>
              <a:buFont typeface="Arial"/>
              <a:buChar char="•"/>
              <a:defRPr sz="3200" kern="1200">
                <a:solidFill>
                  <a:schemeClr val="tx1"/>
                </a:solidFill>
                <a:latin typeface="+mn-lt"/>
                <a:ea typeface="+mn-ea"/>
                <a:cs typeface="+mn-cs"/>
              </a:defRPr>
            </a:lvl6pPr>
            <a:lvl7pPr marL="5283266" indent="-406405" algn="l" defTabSz="812810" rtl="0" eaLnBrk="1" latinLnBrk="0" hangingPunct="1">
              <a:spcBef>
                <a:spcPct val="20000"/>
              </a:spcBef>
              <a:buFont typeface="Arial"/>
              <a:buChar char="•"/>
              <a:defRPr sz="3200" kern="1200">
                <a:solidFill>
                  <a:schemeClr val="tx1"/>
                </a:solidFill>
                <a:latin typeface="+mn-lt"/>
                <a:ea typeface="+mn-ea"/>
                <a:cs typeface="+mn-cs"/>
              </a:defRPr>
            </a:lvl7pPr>
            <a:lvl8pPr marL="6096076" indent="-406405" algn="l" defTabSz="812810" rtl="0" eaLnBrk="1" latinLnBrk="0" hangingPunct="1">
              <a:spcBef>
                <a:spcPct val="20000"/>
              </a:spcBef>
              <a:buFont typeface="Arial"/>
              <a:buChar char="•"/>
              <a:defRPr sz="3200" kern="1200">
                <a:solidFill>
                  <a:schemeClr val="tx1"/>
                </a:solidFill>
                <a:latin typeface="+mn-lt"/>
                <a:ea typeface="+mn-ea"/>
                <a:cs typeface="+mn-cs"/>
              </a:defRPr>
            </a:lvl8pPr>
            <a:lvl9pPr marL="6908886" indent="-406405" algn="l" defTabSz="81281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de-DE" sz="3000" dirty="0" smtClean="0">
                <a:latin typeface="Calibri Light" panose="020F0302020204030204" pitchFamily="34" charset="0"/>
                <a:cs typeface="Calibri Light" panose="020F0302020204030204" pitchFamily="34" charset="0"/>
              </a:rPr>
              <a:t>Die</a:t>
            </a:r>
            <a:r>
              <a:rPr lang="de-DE" sz="3000" dirty="0">
                <a:latin typeface="Calibri Light" panose="020F0302020204030204" pitchFamily="34" charset="0"/>
                <a:cs typeface="Calibri Light" panose="020F0302020204030204" pitchFamily="34" charset="0"/>
              </a:rPr>
              <a:t> Zeichnungsbereinigung besteht aus einer Abfolge von Seiten, die Sie bei den erforderlichen Aufgaben unterstützen, z. B. wenn Sie die folgenden Werte angeben: </a:t>
            </a:r>
            <a:endParaRPr lang="de-DE" sz="3000" dirty="0" smtClean="0">
              <a:latin typeface="Calibri Light" panose="020F0302020204030204" pitchFamily="34" charset="0"/>
              <a:cs typeface="Calibri Light" panose="020F0302020204030204" pitchFamily="34" charset="0"/>
            </a:endParaRPr>
          </a:p>
          <a:p>
            <a:pPr marL="0" indent="0">
              <a:buNone/>
            </a:pPr>
            <a:endParaRPr lang="de-DE" sz="3000" dirty="0">
              <a:latin typeface="Calibri Light" panose="020F0302020204030204" pitchFamily="34" charset="0"/>
              <a:cs typeface="Calibri Light" panose="020F0302020204030204" pitchFamily="34" charset="0"/>
            </a:endParaRPr>
          </a:p>
          <a:p>
            <a:pPr marL="0" indent="0">
              <a:buNone/>
            </a:pPr>
            <a:r>
              <a:rPr lang="de-DE" sz="3000" dirty="0" smtClean="0">
                <a:latin typeface="Calibri Light" panose="020F0302020204030204" pitchFamily="34" charset="0"/>
                <a:cs typeface="Calibri Light" panose="020F0302020204030204" pitchFamily="34" charset="0"/>
              </a:rPr>
              <a:t>Objekte </a:t>
            </a:r>
            <a:r>
              <a:rPr lang="de-DE" sz="3000" dirty="0">
                <a:latin typeface="Calibri Light" panose="020F0302020204030204" pitchFamily="34" charset="0"/>
                <a:cs typeface="Calibri Light" panose="020F0302020204030204" pitchFamily="34" charset="0"/>
              </a:rPr>
              <a:t>für den Bereinigungsvorgang, zu verankernde Objekte, durchzuführende Bereinigungsvorgänge, zu verwendende Einstellungen, Behandlung der Objekte nach der Bereinigung, Fehlermarkierungseinstellungen (nur im Modus Interaktiv</a:t>
            </a:r>
            <a:r>
              <a:rPr lang="de-DE" sz="3000" dirty="0" smtClean="0">
                <a:latin typeface="Calibri Light" panose="020F0302020204030204" pitchFamily="34" charset="0"/>
                <a:cs typeface="Calibri Light" panose="020F0302020204030204" pitchFamily="34" charset="0"/>
              </a:rPr>
              <a:t>).</a:t>
            </a:r>
          </a:p>
          <a:p>
            <a:pPr marL="0" indent="0">
              <a:buNone/>
            </a:pPr>
            <a:endParaRPr lang="de-DE" sz="3000" dirty="0">
              <a:latin typeface="Calibri Light" panose="020F0302020204030204" pitchFamily="34" charset="0"/>
              <a:cs typeface="Calibri Light" panose="020F0302020204030204" pitchFamily="34" charset="0"/>
            </a:endParaRPr>
          </a:p>
          <a:p>
            <a:pPr marL="0" indent="0">
              <a:buNone/>
            </a:pPr>
            <a:r>
              <a:rPr lang="de-DE" sz="3000" dirty="0">
                <a:latin typeface="Calibri Light" panose="020F0302020204030204" pitchFamily="34" charset="0"/>
                <a:cs typeface="Calibri Light" panose="020F0302020204030204" pitchFamily="34" charset="0"/>
              </a:rPr>
              <a:t>Die Zeichnungsbereinigung umfasst die folgenden Seiten</a:t>
            </a:r>
            <a:r>
              <a:rPr lang="de-DE" sz="3000" dirty="0" smtClean="0">
                <a:latin typeface="Calibri Light" panose="020F0302020204030204" pitchFamily="34" charset="0"/>
                <a:cs typeface="Calibri Light" panose="020F0302020204030204" pitchFamily="34" charset="0"/>
              </a:rPr>
              <a:t>:</a:t>
            </a:r>
          </a:p>
          <a:p>
            <a:pPr marL="0" indent="0">
              <a:buNone/>
            </a:pPr>
            <a:endParaRPr lang="de-DE" sz="3000" dirty="0">
              <a:latin typeface="Calibri Light" panose="020F0302020204030204" pitchFamily="34" charset="0"/>
              <a:cs typeface="Calibri Light" panose="020F0302020204030204" pitchFamily="34" charset="0"/>
            </a:endParaRPr>
          </a:p>
          <a:p>
            <a:pPr marL="0" indent="0">
              <a:buNone/>
            </a:pPr>
            <a:r>
              <a:rPr lang="de-DE" sz="3000" dirty="0" smtClean="0">
                <a:latin typeface="Calibri Light" panose="020F0302020204030204" pitchFamily="34" charset="0"/>
                <a:cs typeface="Calibri Light" panose="020F0302020204030204" pitchFamily="34" charset="0"/>
                <a:hlinkClick r:id="rId4" action="ppaction://hlinkfile"/>
              </a:rPr>
              <a:t>-Objekte wählen</a:t>
            </a:r>
            <a:endParaRPr lang="de-DE" sz="3000" dirty="0" smtClean="0">
              <a:latin typeface="Calibri Light" panose="020F0302020204030204" pitchFamily="34" charset="0"/>
              <a:cs typeface="Calibri Light" panose="020F0302020204030204" pitchFamily="34" charset="0"/>
            </a:endParaRPr>
          </a:p>
          <a:p>
            <a:pPr marL="0" indent="0">
              <a:buNone/>
            </a:pPr>
            <a:endParaRPr lang="de-DE" sz="3000" dirty="0">
              <a:latin typeface="Calibri Light" panose="020F0302020204030204" pitchFamily="34" charset="0"/>
              <a:cs typeface="Calibri Light" panose="020F0302020204030204" pitchFamily="34" charset="0"/>
            </a:endParaRPr>
          </a:p>
          <a:p>
            <a:pPr marL="0" indent="0">
              <a:buNone/>
            </a:pPr>
            <a:r>
              <a:rPr lang="de-DE" sz="3000" dirty="0" smtClean="0">
                <a:latin typeface="Calibri Light" panose="020F0302020204030204" pitchFamily="34" charset="0"/>
                <a:cs typeface="Calibri Light" panose="020F0302020204030204" pitchFamily="34" charset="0"/>
                <a:hlinkClick r:id="rId5" action="ppaction://hlinkfile"/>
              </a:rPr>
              <a:t>-Vorgänge auswählen</a:t>
            </a:r>
            <a:endParaRPr lang="de-DE" sz="3000" dirty="0" smtClean="0">
              <a:latin typeface="Calibri Light" panose="020F0302020204030204" pitchFamily="34" charset="0"/>
              <a:cs typeface="Calibri Light" panose="020F0302020204030204" pitchFamily="34" charset="0"/>
            </a:endParaRPr>
          </a:p>
          <a:p>
            <a:pPr marL="0" indent="0">
              <a:buNone/>
            </a:pPr>
            <a:endParaRPr lang="de-DE" sz="3000" dirty="0">
              <a:latin typeface="Calibri Light" panose="020F0302020204030204" pitchFamily="34" charset="0"/>
              <a:cs typeface="Calibri Light" panose="020F0302020204030204" pitchFamily="34" charset="0"/>
            </a:endParaRPr>
          </a:p>
          <a:p>
            <a:pPr marL="0" indent="0">
              <a:buNone/>
            </a:pPr>
            <a:r>
              <a:rPr lang="de-DE" sz="3000" dirty="0" smtClean="0">
                <a:latin typeface="Calibri Light" panose="020F0302020204030204" pitchFamily="34" charset="0"/>
                <a:cs typeface="Calibri Light" panose="020F0302020204030204" pitchFamily="34" charset="0"/>
                <a:hlinkClick r:id="rId6" action="ppaction://hlinkfile"/>
              </a:rPr>
              <a:t>-Bereinigungsmethoden</a:t>
            </a:r>
            <a:endParaRPr lang="de-DE" sz="3000" dirty="0" smtClean="0">
              <a:latin typeface="Calibri Light" panose="020F0302020204030204" pitchFamily="34" charset="0"/>
              <a:cs typeface="Calibri Light" panose="020F0302020204030204" pitchFamily="34" charset="0"/>
            </a:endParaRPr>
          </a:p>
          <a:p>
            <a:pPr marL="0" indent="0">
              <a:buNone/>
            </a:pPr>
            <a:endParaRPr lang="de-DE" sz="3000" dirty="0">
              <a:latin typeface="Calibri Light" panose="020F0302020204030204" pitchFamily="34" charset="0"/>
              <a:cs typeface="Calibri Light" panose="020F0302020204030204" pitchFamily="34" charset="0"/>
            </a:endParaRPr>
          </a:p>
          <a:p>
            <a:pPr marL="0" indent="0">
              <a:buNone/>
            </a:pPr>
            <a:r>
              <a:rPr lang="de-DE" sz="3000" dirty="0" smtClean="0">
                <a:latin typeface="Calibri Light" panose="020F0302020204030204" pitchFamily="34" charset="0"/>
                <a:cs typeface="Calibri Light" panose="020F0302020204030204" pitchFamily="34" charset="0"/>
                <a:hlinkClick r:id="rId7" action="ppaction://hlinkfile"/>
              </a:rPr>
              <a:t>-Fehlermarkierungen</a:t>
            </a:r>
            <a:endParaRPr lang="de-DE" sz="3000" dirty="0">
              <a:latin typeface="Calibri Light" panose="020F0302020204030204" pitchFamily="34" charset="0"/>
              <a:cs typeface="Calibri Light" panose="020F0302020204030204" pitchFamily="34" charset="0"/>
            </a:endParaRPr>
          </a:p>
          <a:p>
            <a:pPr marL="0" indent="0">
              <a:buNone/>
            </a:pPr>
            <a:endParaRPr lang="de-DE" sz="3000" b="1" dirty="0" smtClean="0">
              <a:latin typeface="Calibri Light" panose="020F0302020204030204" pitchFamily="34" charset="0"/>
              <a:cs typeface="Calibri Light" panose="020F0302020204030204" pitchFamily="34" charset="0"/>
            </a:endParaRPr>
          </a:p>
        </p:txBody>
      </p:sp>
      <p:pic>
        <p:nvPicPr>
          <p:cNvPr id="2" name="Grafik 1"/>
          <p:cNvPicPr>
            <a:picLocks noChangeAspect="1"/>
          </p:cNvPicPr>
          <p:nvPr/>
        </p:nvPicPr>
        <p:blipFill>
          <a:blip r:embed="rId8"/>
          <a:stretch>
            <a:fillRect/>
          </a:stretch>
        </p:blipFill>
        <p:spPr>
          <a:xfrm>
            <a:off x="5308574" y="5461755"/>
            <a:ext cx="4843793" cy="3122023"/>
          </a:xfrm>
          <a:prstGeom prst="rect">
            <a:avLst/>
          </a:prstGeom>
        </p:spPr>
      </p:pic>
      <p:pic>
        <p:nvPicPr>
          <p:cNvPr id="3" name="Grafik 2"/>
          <p:cNvPicPr>
            <a:picLocks noChangeAspect="1"/>
          </p:cNvPicPr>
          <p:nvPr/>
        </p:nvPicPr>
        <p:blipFill>
          <a:blip r:embed="rId9"/>
          <a:stretch>
            <a:fillRect/>
          </a:stretch>
        </p:blipFill>
        <p:spPr>
          <a:xfrm>
            <a:off x="9785316" y="4235329"/>
            <a:ext cx="5624070" cy="3122023"/>
          </a:xfrm>
          <a:prstGeom prst="rect">
            <a:avLst/>
          </a:prstGeom>
        </p:spPr>
      </p:pic>
    </p:spTree>
    <p:extLst>
      <p:ext uri="{BB962C8B-B14F-4D97-AF65-F5344CB8AC3E}">
        <p14:creationId xmlns:p14="http://schemas.microsoft.com/office/powerpoint/2010/main" val="366946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124108"/>
            <a:ext cx="16257588" cy="893134"/>
          </a:xfrm>
        </p:spPr>
        <p:txBody>
          <a:bodyPr/>
          <a:lstStyle/>
          <a:p>
            <a:r>
              <a:rPr lang="de-DE" sz="4000" dirty="0" smtClean="0">
                <a:latin typeface="Calibri Light" panose="020F0302020204030204" pitchFamily="34" charset="0"/>
                <a:cs typeface="Calibri Light" panose="020F0302020204030204" pitchFamily="34" charset="0"/>
              </a:rPr>
              <a:t>AutoCAD und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3D Tipps und Tricks – </a:t>
            </a:r>
            <a:r>
              <a:rPr lang="de-DE" sz="4000" dirty="0" err="1" smtClean="0">
                <a:latin typeface="Calibri Light" panose="020F0302020204030204" pitchFamily="34" charset="0"/>
                <a:cs typeface="Calibri Light" panose="020F0302020204030204" pitchFamily="34" charset="0"/>
              </a:rPr>
              <a:t>Map</a:t>
            </a:r>
            <a:r>
              <a:rPr lang="de-DE" sz="4000" dirty="0" smtClean="0">
                <a:latin typeface="Calibri Light" panose="020F0302020204030204" pitchFamily="34" charset="0"/>
                <a:cs typeface="Calibri Light" panose="020F0302020204030204" pitchFamily="34" charset="0"/>
              </a:rPr>
              <a:t> bereinigen</a:t>
            </a:r>
            <a:endParaRPr lang="de-DE" sz="4000" dirty="0">
              <a:latin typeface="Calibri Light" panose="020F0302020204030204" pitchFamily="34" charset="0"/>
              <a:cs typeface="Calibri Light" panose="020F0302020204030204" pitchFamily="34" charset="0"/>
            </a:endParaRPr>
          </a:p>
        </p:txBody>
      </p:sp>
      <p:pic>
        <p:nvPicPr>
          <p:cNvPr id="2" name="Zeichnungsbereinig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3040" y="991482"/>
            <a:ext cx="12701905" cy="7558158"/>
          </a:xfrm>
          <a:prstGeom prst="rect">
            <a:avLst/>
          </a:prstGeom>
        </p:spPr>
      </p:pic>
    </p:spTree>
    <p:extLst>
      <p:ext uri="{BB962C8B-B14F-4D97-AF65-F5344CB8AC3E}">
        <p14:creationId xmlns:p14="http://schemas.microsoft.com/office/powerpoint/2010/main" val="244044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868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Neues Design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626576" y="4242634"/>
            <a:ext cx="14557605" cy="4072220"/>
          </a:xfrm>
        </p:spPr>
        <p:txBody>
          <a:bodyPr/>
          <a:lstStyle/>
          <a:p>
            <a:r>
              <a:rPr lang="de-DE" dirty="0" smtClean="0">
                <a:latin typeface="Calibri Light" panose="020F0302020204030204" pitchFamily="34" charset="0"/>
                <a:cs typeface="Calibri Light" panose="020F0302020204030204" pitchFamily="34" charset="0"/>
              </a:rPr>
              <a:t>Neues Design für die Anwendungsmenüs und den Schnellzugriffswerkzeugkasten</a:t>
            </a:r>
          </a:p>
          <a:p>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-Farbe und Form stehen im Vordergrund</a:t>
            </a:r>
          </a:p>
          <a:p>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-einfacheres Design</a:t>
            </a:r>
            <a:endParaRPr lang="de-DE" dirty="0">
              <a:latin typeface="Calibri Light" panose="020F0302020204030204" pitchFamily="34" charset="0"/>
              <a:cs typeface="Calibri Light" panose="020F0302020204030204" pitchFamily="34" charset="0"/>
            </a:endParaRPr>
          </a:p>
        </p:txBody>
      </p:sp>
      <p:pic>
        <p:nvPicPr>
          <p:cNvPr id="5" name="Grafik 4"/>
          <p:cNvPicPr>
            <a:picLocks noChangeAspect="1"/>
          </p:cNvPicPr>
          <p:nvPr/>
        </p:nvPicPr>
        <p:blipFill>
          <a:blip r:embed="rId4"/>
          <a:stretch>
            <a:fillRect/>
          </a:stretch>
        </p:blipFill>
        <p:spPr>
          <a:xfrm>
            <a:off x="626576" y="1367985"/>
            <a:ext cx="13115925" cy="2486025"/>
          </a:xfrm>
          <a:prstGeom prst="rect">
            <a:avLst/>
          </a:prstGeom>
        </p:spPr>
      </p:pic>
    </p:spTree>
    <p:extLst>
      <p:ext uri="{BB962C8B-B14F-4D97-AF65-F5344CB8AC3E}">
        <p14:creationId xmlns:p14="http://schemas.microsoft.com/office/powerpoint/2010/main" val="1632127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Neues Design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626576" y="1239918"/>
            <a:ext cx="14557605" cy="4072220"/>
          </a:xfrm>
        </p:spPr>
        <p:txBody>
          <a:bodyPr/>
          <a:lstStyle/>
          <a:p>
            <a:r>
              <a:rPr lang="de-DE" dirty="0" smtClean="0">
                <a:latin typeface="Calibri Light" panose="020F0302020204030204" pitchFamily="34" charset="0"/>
                <a:cs typeface="Calibri Light" panose="020F0302020204030204" pitchFamily="34" charset="0"/>
              </a:rPr>
              <a:t>Verbesserung der visuellen Darstellung für verschiedene Bildschirmauflösungen verbessert</a:t>
            </a:r>
          </a:p>
          <a:p>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	</a:t>
            </a:r>
            <a:r>
              <a:rPr lang="de-DE" dirty="0" smtClean="0">
                <a:latin typeface="Calibri Light" panose="020F0302020204030204" pitchFamily="34" charset="0"/>
                <a:cs typeface="Calibri Light" panose="020F0302020204030204" pitchFamily="34" charset="0"/>
              </a:rPr>
              <a:t>-die passende Symbolgröße wird dynamisch geladen </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	-dadurch werden die Symbole übersichtlicher </a:t>
            </a:r>
            <a:endParaRPr lang="de-DE" dirty="0">
              <a:latin typeface="Calibri Light" panose="020F0302020204030204" pitchFamily="34" charset="0"/>
              <a:cs typeface="Calibri Light" panose="020F0302020204030204" pitchFamily="34" charset="0"/>
            </a:endParaRPr>
          </a:p>
        </p:txBody>
      </p:sp>
      <p:pic>
        <p:nvPicPr>
          <p:cNvPr id="2" name="Grafik 1"/>
          <p:cNvPicPr>
            <a:picLocks noChangeAspect="1"/>
          </p:cNvPicPr>
          <p:nvPr/>
        </p:nvPicPr>
        <p:blipFill>
          <a:blip r:embed="rId4"/>
          <a:stretch>
            <a:fillRect/>
          </a:stretch>
        </p:blipFill>
        <p:spPr>
          <a:xfrm>
            <a:off x="4124484" y="5303879"/>
            <a:ext cx="10934700" cy="2657475"/>
          </a:xfrm>
          <a:prstGeom prst="rect">
            <a:avLst/>
          </a:prstGeom>
        </p:spPr>
      </p:pic>
    </p:spTree>
    <p:extLst>
      <p:ext uri="{BB962C8B-B14F-4D97-AF65-F5344CB8AC3E}">
        <p14:creationId xmlns:p14="http://schemas.microsoft.com/office/powerpoint/2010/main" val="1737889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Neues Design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626576" y="1212510"/>
            <a:ext cx="14557605" cy="4072220"/>
          </a:xfrm>
        </p:spPr>
        <p:txBody>
          <a:bodyPr/>
          <a:lstStyle/>
          <a:p>
            <a:r>
              <a:rPr lang="de-DE" b="1" dirty="0" smtClean="0">
                <a:latin typeface="Calibri Light" panose="020F0302020204030204" pitchFamily="34" charset="0"/>
                <a:cs typeface="Calibri Light" panose="020F0302020204030204" pitchFamily="34" charset="0"/>
              </a:rPr>
              <a:t>Benutzeroberfläche</a:t>
            </a:r>
          </a:p>
          <a:p>
            <a:endParaRPr lang="de-DE" dirty="0" smtClean="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Die Gestaltung mit neuen Symbolen im Flat Design und 4K-Verbesserungen wurden erweitert </a:t>
            </a:r>
          </a:p>
        </p:txBody>
      </p:sp>
      <p:pic>
        <p:nvPicPr>
          <p:cNvPr id="6" name="Grafik 5" descr="https://damassets.autodesk.net/content/dam/autodesk/www/products/autodesk-autocad/fy19/features/user-interface-large-1920x108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9705" y="3343663"/>
            <a:ext cx="9633612" cy="4698691"/>
          </a:xfrm>
          <a:prstGeom prst="rect">
            <a:avLst/>
          </a:prstGeom>
          <a:noFill/>
          <a:ln>
            <a:noFill/>
          </a:ln>
        </p:spPr>
      </p:pic>
    </p:spTree>
    <p:extLst>
      <p:ext uri="{BB962C8B-B14F-4D97-AF65-F5344CB8AC3E}">
        <p14:creationId xmlns:p14="http://schemas.microsoft.com/office/powerpoint/2010/main" val="107809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Neues Design </a:t>
            </a:r>
            <a:endParaRPr lang="de-DE" sz="4000" dirty="0">
              <a:latin typeface="Calibri Light" panose="020F0302020204030204" pitchFamily="34" charset="0"/>
              <a:cs typeface="Calibri Light" panose="020F0302020204030204" pitchFamily="34" charset="0"/>
            </a:endParaRPr>
          </a:p>
        </p:txBody>
      </p:sp>
      <p:sp>
        <p:nvSpPr>
          <p:cNvPr id="3" name="Inhaltsplatzhalter 2"/>
          <p:cNvSpPr>
            <a:spLocks noGrp="1"/>
          </p:cNvSpPr>
          <p:nvPr>
            <p:ph idx="1"/>
          </p:nvPr>
        </p:nvSpPr>
        <p:spPr>
          <a:xfrm>
            <a:off x="626576" y="1212510"/>
            <a:ext cx="14557605" cy="4072220"/>
          </a:xfrm>
        </p:spPr>
        <p:txBody>
          <a:bodyPr/>
          <a:lstStyle/>
          <a:p>
            <a:r>
              <a:rPr lang="de-DE" b="1" dirty="0" smtClean="0">
                <a:latin typeface="Calibri Light" panose="020F0302020204030204" pitchFamily="34" charset="0"/>
                <a:cs typeface="Calibri Light" panose="020F0302020204030204" pitchFamily="34" charset="0"/>
              </a:rPr>
              <a:t>Benutzeroberfläche Änderung im Eigenschaften Manager</a:t>
            </a:r>
          </a:p>
          <a:p>
            <a:endParaRPr lang="de-DE" dirty="0" smtClean="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Neue Anordnung der Eigenschaftenspalten im </a:t>
            </a:r>
            <a:r>
              <a:rPr lang="de-DE" dirty="0" err="1" smtClean="0">
                <a:latin typeface="Calibri Light" panose="020F0302020204030204" pitchFamily="34" charset="0"/>
                <a:cs typeface="Calibri Light" panose="020F0302020204030204" pitchFamily="34" charset="0"/>
              </a:rPr>
              <a:t>Layoutbereich</a:t>
            </a:r>
            <a:r>
              <a:rPr lang="de-DE" dirty="0" smtClean="0">
                <a:latin typeface="Calibri Light" panose="020F0302020204030204" pitchFamily="34" charset="0"/>
                <a:cs typeface="Calibri Light" panose="020F0302020204030204" pitchFamily="34" charset="0"/>
              </a:rPr>
              <a:t> </a:t>
            </a:r>
            <a:endParaRPr lang="de-DE" dirty="0">
              <a:latin typeface="Calibri Light" panose="020F0302020204030204" pitchFamily="34" charset="0"/>
              <a:cs typeface="Calibri Light" panose="020F0302020204030204" pitchFamily="34" charset="0"/>
            </a:endParaRPr>
          </a:p>
        </p:txBody>
      </p:sp>
      <p:pic>
        <p:nvPicPr>
          <p:cNvPr id="2" name="Grafik 1"/>
          <p:cNvPicPr>
            <a:picLocks noChangeAspect="1"/>
          </p:cNvPicPr>
          <p:nvPr/>
        </p:nvPicPr>
        <p:blipFill>
          <a:blip r:embed="rId4"/>
          <a:stretch>
            <a:fillRect/>
          </a:stretch>
        </p:blipFill>
        <p:spPr>
          <a:xfrm>
            <a:off x="626576" y="3097446"/>
            <a:ext cx="14097000" cy="5191125"/>
          </a:xfrm>
          <a:prstGeom prst="rect">
            <a:avLst/>
          </a:prstGeom>
        </p:spPr>
      </p:pic>
    </p:spTree>
    <p:extLst>
      <p:ext uri="{BB962C8B-B14F-4D97-AF65-F5344CB8AC3E}">
        <p14:creationId xmlns:p14="http://schemas.microsoft.com/office/powerpoint/2010/main" val="56225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ative Commons Attribution-NonCommercial-ShareAlike 3.0 Unported License 88x3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057" y="8883655"/>
            <a:ext cx="447040" cy="157480"/>
          </a:xfrm>
          <a:prstGeom prst="rect">
            <a:avLst/>
          </a:prstGeom>
        </p:spPr>
      </p:pic>
      <p:sp>
        <p:nvSpPr>
          <p:cNvPr id="8" name="Titel 7"/>
          <p:cNvSpPr>
            <a:spLocks noGrp="1"/>
          </p:cNvSpPr>
          <p:nvPr>
            <p:ph type="title"/>
          </p:nvPr>
        </p:nvSpPr>
        <p:spPr>
          <a:xfrm>
            <a:off x="0" y="2"/>
            <a:ext cx="16257588" cy="804229"/>
          </a:xfrm>
        </p:spPr>
        <p:txBody>
          <a:bodyPr/>
          <a:lstStyle/>
          <a:p>
            <a:r>
              <a:rPr lang="de-DE" sz="4000" dirty="0" smtClean="0">
                <a:latin typeface="Calibri Light" panose="020F0302020204030204" pitchFamily="34" charset="0"/>
                <a:cs typeface="Calibri Light" panose="020F0302020204030204" pitchFamily="34" charset="0"/>
              </a:rPr>
              <a:t>AutoCAD 2019 - Zusammenarbeit </a:t>
            </a:r>
            <a:endParaRPr lang="de-DE" sz="4000" dirty="0">
              <a:latin typeface="Calibri Light" panose="020F0302020204030204" pitchFamily="34" charset="0"/>
              <a:cs typeface="Calibri Light" panose="020F0302020204030204" pitchFamily="34" charset="0"/>
            </a:endParaRPr>
          </a:p>
        </p:txBody>
      </p:sp>
      <p:sp>
        <p:nvSpPr>
          <p:cNvPr id="3" name="Textfeld 2"/>
          <p:cNvSpPr txBox="1"/>
          <p:nvPr/>
        </p:nvSpPr>
        <p:spPr>
          <a:xfrm>
            <a:off x="7875575" y="1232023"/>
            <a:ext cx="7219058" cy="7478970"/>
          </a:xfrm>
          <a:prstGeom prst="rect">
            <a:avLst/>
          </a:prstGeom>
          <a:noFill/>
        </p:spPr>
        <p:txBody>
          <a:bodyPr wrap="square" rtlCol="0">
            <a:spAutoFit/>
          </a:bodyPr>
          <a:lstStyle/>
          <a:p>
            <a:r>
              <a:rPr lang="de-DE" b="1" dirty="0" smtClean="0">
                <a:latin typeface="Calibri Light" panose="020F0302020204030204" pitchFamily="34" charset="0"/>
                <a:cs typeface="Calibri Light" panose="020F0302020204030204" pitchFamily="34" charset="0"/>
              </a:rPr>
              <a:t>Funktion Freigegebene Ansichten</a:t>
            </a:r>
          </a:p>
          <a:p>
            <a:endParaRPr lang="de-DE" dirty="0" smtClean="0">
              <a:latin typeface="Calibri Light" panose="020F0302020204030204" pitchFamily="34" charset="0"/>
              <a:cs typeface="Calibri Light" panose="020F0302020204030204" pitchFamily="34" charset="0"/>
            </a:endParaRPr>
          </a:p>
          <a:p>
            <a:r>
              <a:rPr lang="de-DE" b="1" dirty="0" smtClean="0">
                <a:latin typeface="Calibri Light" panose="020F0302020204030204" pitchFamily="34" charset="0"/>
                <a:cs typeface="Calibri Light" panose="020F0302020204030204" pitchFamily="34" charset="0"/>
              </a:rPr>
              <a:t>Befehl: FREIGANSICHT</a:t>
            </a:r>
          </a:p>
          <a:p>
            <a:endParaRPr lang="de-DE" dirty="0">
              <a:latin typeface="Calibri Light" panose="020F0302020204030204" pitchFamily="34" charset="0"/>
              <a:cs typeface="Calibri Light" panose="020F0302020204030204" pitchFamily="34" charset="0"/>
            </a:endParaRPr>
          </a:p>
          <a:p>
            <a:r>
              <a:rPr lang="de-DE" dirty="0">
                <a:latin typeface="Calibri Light" panose="020F0302020204030204" pitchFamily="34" charset="0"/>
                <a:cs typeface="Calibri Light" panose="020F0302020204030204" pitchFamily="34" charset="0"/>
              </a:rPr>
              <a:t>Publiziert eine Darstellung des aktuellen Bereichs oder der gesamten Zeichnung zur Online-Ansicht und </a:t>
            </a:r>
            <a:r>
              <a:rPr lang="de-DE" dirty="0" smtClean="0">
                <a:latin typeface="Calibri Light" panose="020F0302020204030204" pitchFamily="34" charset="0"/>
                <a:cs typeface="Calibri Light" panose="020F0302020204030204" pitchFamily="34" charset="0"/>
              </a:rPr>
              <a:t>–Freigabe.</a:t>
            </a:r>
          </a:p>
          <a:p>
            <a:endParaRPr lang="de-DE" dirty="0">
              <a:latin typeface="Calibri Light" panose="020F0302020204030204" pitchFamily="34" charset="0"/>
              <a:cs typeface="Calibri Light" panose="020F0302020204030204" pitchFamily="34" charset="0"/>
            </a:endParaRPr>
          </a:p>
          <a:p>
            <a:r>
              <a:rPr lang="de-DE" dirty="0" err="1" smtClean="0">
                <a:latin typeface="Calibri Light" panose="020F0302020204030204" pitchFamily="34" charset="0"/>
                <a:cs typeface="Calibri Light" panose="020F0302020204030204" pitchFamily="34" charset="0"/>
              </a:rPr>
              <a:t>Dwgs</a:t>
            </a:r>
            <a:r>
              <a:rPr lang="de-DE" dirty="0" smtClean="0">
                <a:latin typeface="Calibri Light" panose="020F0302020204030204" pitchFamily="34" charset="0"/>
                <a:cs typeface="Calibri Light" panose="020F0302020204030204" pitchFamily="34" charset="0"/>
              </a:rPr>
              <a:t> werden nicht publiziert, die Ansicht steht sofort zur Verfügung.</a:t>
            </a:r>
          </a:p>
          <a:p>
            <a:endParaRPr lang="de-DE" dirty="0">
              <a:latin typeface="Calibri Light" panose="020F0302020204030204" pitchFamily="34" charset="0"/>
              <a:cs typeface="Calibri Light" panose="020F0302020204030204" pitchFamily="34" charset="0"/>
            </a:endParaRPr>
          </a:p>
          <a:p>
            <a:r>
              <a:rPr lang="de-DE" dirty="0" smtClean="0">
                <a:latin typeface="Calibri Light" panose="020F0302020204030204" pitchFamily="34" charset="0"/>
                <a:cs typeface="Calibri Light" panose="020F0302020204030204" pitchFamily="34" charset="0"/>
              </a:rPr>
              <a:t>Kunden können so ihr Feedback mitteilen. </a:t>
            </a:r>
          </a:p>
          <a:p>
            <a:endParaRPr lang="de-DE" dirty="0">
              <a:latin typeface="Calibri Light" panose="020F0302020204030204" pitchFamily="34" charset="0"/>
              <a:cs typeface="Calibri Light" panose="020F0302020204030204" pitchFamily="34" charset="0"/>
            </a:endParaRPr>
          </a:p>
          <a:p>
            <a:endParaRPr lang="de-DE" dirty="0" smtClean="0">
              <a:latin typeface="Calibri Light" panose="020F0302020204030204" pitchFamily="34" charset="0"/>
              <a:cs typeface="Calibri Light" panose="020F0302020204030204" pitchFamily="34" charset="0"/>
            </a:endParaRPr>
          </a:p>
          <a:p>
            <a:endParaRPr lang="de-DE" dirty="0">
              <a:latin typeface="Calibri Light" panose="020F0302020204030204" pitchFamily="34" charset="0"/>
              <a:cs typeface="Calibri Light" panose="020F0302020204030204" pitchFamily="34" charset="0"/>
            </a:endParaRPr>
          </a:p>
        </p:txBody>
      </p:sp>
      <p:pic>
        <p:nvPicPr>
          <p:cNvPr id="7" name="Inhaltsplatzhalter 6"/>
          <p:cNvPicPr>
            <a:picLocks noGrp="1"/>
          </p:cNvPicPr>
          <p:nvPr>
            <p:ph idx="1"/>
          </p:nvPr>
        </p:nvPicPr>
        <p:blipFill>
          <a:blip r:embed="rId4"/>
          <a:stretch>
            <a:fillRect/>
          </a:stretch>
        </p:blipFill>
        <p:spPr>
          <a:xfrm>
            <a:off x="548240" y="1185753"/>
            <a:ext cx="7132720" cy="5784573"/>
          </a:xfrm>
          <a:prstGeom prst="rect">
            <a:avLst/>
          </a:prstGeom>
        </p:spPr>
      </p:pic>
      <p:sp>
        <p:nvSpPr>
          <p:cNvPr id="2" name="Textfeld 1"/>
          <p:cNvSpPr txBox="1"/>
          <p:nvPr/>
        </p:nvSpPr>
        <p:spPr>
          <a:xfrm>
            <a:off x="403365" y="7468347"/>
            <a:ext cx="15450857" cy="1569660"/>
          </a:xfrm>
          <a:prstGeom prst="rect">
            <a:avLst/>
          </a:prstGeom>
          <a:noFill/>
        </p:spPr>
        <p:txBody>
          <a:bodyPr wrap="square" rtlCol="0">
            <a:spAutoFit/>
          </a:bodyPr>
          <a:lstStyle/>
          <a:p>
            <a:r>
              <a:rPr lang="de-DE" b="1" dirty="0">
                <a:latin typeface="Calibri Light" panose="020F0302020204030204" pitchFamily="34" charset="0"/>
                <a:cs typeface="Calibri Light" panose="020F0302020204030204" pitchFamily="34" charset="0"/>
              </a:rPr>
              <a:t>Anmerkung: </a:t>
            </a:r>
            <a:r>
              <a:rPr lang="de-DE" dirty="0">
                <a:latin typeface="Calibri Light" panose="020F0302020204030204" pitchFamily="34" charset="0"/>
                <a:cs typeface="Calibri Light" panose="020F0302020204030204" pitchFamily="34" charset="0"/>
              </a:rPr>
              <a:t>Es ist nicht notwendig, benannte Ansichten zu erstellen. </a:t>
            </a:r>
            <a:r>
              <a:rPr lang="de-DE" dirty="0" smtClean="0">
                <a:latin typeface="Calibri Light" panose="020F0302020204030204" pitchFamily="34" charset="0"/>
                <a:cs typeface="Calibri Light" panose="020F0302020204030204" pitchFamily="34" charset="0"/>
              </a:rPr>
              <a:t>Diese </a:t>
            </a:r>
            <a:r>
              <a:rPr lang="de-DE" dirty="0">
                <a:latin typeface="Calibri Light" panose="020F0302020204030204" pitchFamily="34" charset="0"/>
                <a:cs typeface="Calibri Light" panose="020F0302020204030204" pitchFamily="34" charset="0"/>
              </a:rPr>
              <a:t>Funktion extrahiert automatisch Daten aus der Zeichnungsdatei.</a:t>
            </a:r>
          </a:p>
          <a:p>
            <a:endParaRPr lang="de-DE" dirty="0"/>
          </a:p>
        </p:txBody>
      </p:sp>
    </p:spTree>
    <p:extLst>
      <p:ext uri="{BB962C8B-B14F-4D97-AF65-F5344CB8AC3E}">
        <p14:creationId xmlns:p14="http://schemas.microsoft.com/office/powerpoint/2010/main" val="3257403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Autodesk Theme">
  <a:themeElements>
    <a:clrScheme name="Autodesk colors">
      <a:dk1>
        <a:srgbClr val="000000"/>
      </a:dk1>
      <a:lt1>
        <a:srgbClr val="FFFFFF"/>
      </a:lt1>
      <a:dk2>
        <a:srgbClr val="000000"/>
      </a:dk2>
      <a:lt2>
        <a:srgbClr val="FFFFFF"/>
      </a:lt2>
      <a:accent1>
        <a:srgbClr val="FFCC00"/>
      </a:accent1>
      <a:accent2>
        <a:srgbClr val="87BC40"/>
      </a:accent2>
      <a:accent3>
        <a:srgbClr val="32BCAD"/>
      </a:accent3>
      <a:accent4>
        <a:srgbClr val="0696D7"/>
      </a:accent4>
      <a:accent5>
        <a:srgbClr val="007272"/>
      </a:accent5>
      <a:accent6>
        <a:srgbClr val="1858A8"/>
      </a:accent6>
      <a:hlink>
        <a:srgbClr val="007272"/>
      </a:hlink>
      <a:folHlink>
        <a:srgbClr val="007272"/>
      </a:folHlink>
    </a:clrScheme>
    <a:fontScheme name="Custom 1">
      <a:majorFont>
        <a:latin typeface="Frutiger Next LT W1G"/>
        <a:ea typeface=""/>
        <a:cs typeface=""/>
      </a:majorFont>
      <a:minorFont>
        <a:latin typeface="Frutiger Next LT W1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kument" ma:contentTypeID="0x010100F6B7E9E2E3087242A73FEF4CBC3A71BC" ma:contentTypeVersion="0" ma:contentTypeDescription="Ein neues Dokument erstellen." ma:contentTypeScope="" ma:versionID="6c49b10b7b16123d63244abf02f9da04">
  <xsd:schema xmlns:xsd="http://www.w3.org/2001/XMLSchema" xmlns:xs="http://www.w3.org/2001/XMLSchema" xmlns:p="http://schemas.microsoft.com/office/2006/metadata/properties" xmlns:ns2="7c1be7f9-4291-4ee2-ad40-85269ab46502" targetNamespace="http://schemas.microsoft.com/office/2006/metadata/properties" ma:root="true" ma:fieldsID="dbec2b854f70a13cfc6c3ec6c95d1d21" ns2:_="">
    <xsd:import namespace="7c1be7f9-4291-4ee2-ad40-85269ab46502"/>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e7f9-4291-4ee2-ad40-85269ab46502"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Beständige ID" ma:description="ID beim Hinzufügen beibehalten."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7c1be7f9-4291-4ee2-ad40-85269ab46502">4PS4RPDJTNK5-3-3475</_dlc_DocId>
    <_dlc_DocIdUrl xmlns="7c1be7f9-4291-4ee2-ad40-85269ab46502">
      <Url>https://extranet.contelos.de/doku/contelos/_layouts/15/DocIdRedir.aspx?ID=4PS4RPDJTNK5-3-3475</Url>
      <Description>4PS4RPDJTNK5-3-3475</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DD312B-1D6F-4204-BE06-11C53A64ACF9}">
  <ds:schemaRefs>
    <ds:schemaRef ds:uri="http://schemas.microsoft.com/sharepoint/events"/>
  </ds:schemaRefs>
</ds:datastoreItem>
</file>

<file path=customXml/itemProps2.xml><?xml version="1.0" encoding="utf-8"?>
<ds:datastoreItem xmlns:ds="http://schemas.openxmlformats.org/officeDocument/2006/customXml" ds:itemID="{05AA5327-063F-49B9-B76C-1435040D3F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e7f9-4291-4ee2-ad40-85269ab465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D4FBF3-D342-41E7-AA25-BE73CCD446CB}">
  <ds:schemaRefs>
    <ds:schemaRef ds:uri="http://schemas.microsoft.com/office/infopath/2007/PartnerControls"/>
    <ds:schemaRef ds:uri="http://schemas.microsoft.com/office/2006/metadata/properties"/>
    <ds:schemaRef ds:uri="http://purl.org/dc/dcmitype/"/>
    <ds:schemaRef ds:uri="http://www.w3.org/XML/1998/namespace"/>
    <ds:schemaRef ds:uri="7c1be7f9-4291-4ee2-ad40-85269ab46502"/>
    <ds:schemaRef ds:uri="http://purl.org/dc/elements/1.1/"/>
    <ds:schemaRef ds:uri="http://schemas.microsoft.com/office/2006/documentManagement/types"/>
    <ds:schemaRef ds:uri="http://purl.org/dc/terms/"/>
    <ds:schemaRef ds:uri="http://schemas.openxmlformats.org/package/2006/metadata/core-properties"/>
  </ds:schemaRefs>
</ds:datastoreItem>
</file>

<file path=customXml/itemProps4.xml><?xml version="1.0" encoding="utf-8"?>
<ds:datastoreItem xmlns:ds="http://schemas.openxmlformats.org/officeDocument/2006/customXml" ds:itemID="{4BA72DF3-9EDB-4644-AC6C-7BF2C40A4C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ADSK_COV_Q2FY14_v42 16x9</Template>
  <TotalTime>0</TotalTime>
  <Words>1665</Words>
  <Application>Microsoft Office PowerPoint</Application>
  <PresentationFormat>Benutzerdefiniert</PresentationFormat>
  <Paragraphs>379</Paragraphs>
  <Slides>46</Slides>
  <Notes>16</Notes>
  <HiddenSlides>0</HiddenSlides>
  <MMClips>5</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46</vt:i4>
      </vt:variant>
    </vt:vector>
  </HeadingPairs>
  <TitlesOfParts>
    <vt:vector size="53" baseType="lpstr">
      <vt:lpstr>Arial</vt:lpstr>
      <vt:lpstr>Calibri</vt:lpstr>
      <vt:lpstr>Calibri Light</vt:lpstr>
      <vt:lpstr>Frutiger Next LT W1G</vt:lpstr>
      <vt:lpstr>Symbol</vt:lpstr>
      <vt:lpstr>Wingdings</vt:lpstr>
      <vt:lpstr>Autodesk Theme</vt:lpstr>
      <vt:lpstr>PowerPoint-Präsentation</vt:lpstr>
      <vt:lpstr>AutoCAD 2019 </vt:lpstr>
      <vt:lpstr>Über 35 Jahre kontinuierliche Innovation</vt:lpstr>
      <vt:lpstr>AutoCAD 2019 Neuerungen</vt:lpstr>
      <vt:lpstr>AutoCAD 2019 – Neues Design </vt:lpstr>
      <vt:lpstr>AutoCAD 2019 – Neues Design </vt:lpstr>
      <vt:lpstr>AutoCAD 2019 – Neues Design </vt:lpstr>
      <vt:lpstr>AutoCAD 2019 – Neues Design </vt:lpstr>
      <vt:lpstr>AutoCAD 2019 - Zusammenarbeit </vt:lpstr>
      <vt:lpstr>AutoCAD 2019 - Zusammenarbeit </vt:lpstr>
      <vt:lpstr>AutoCAD 2019 - Zusammenarbeit </vt:lpstr>
      <vt:lpstr>AutoCAD 2019 - Zusammenarbeit </vt:lpstr>
      <vt:lpstr>AutoCAD 2019 - Zusammenarbeit </vt:lpstr>
      <vt:lpstr>AutoCAD 2019 – Zusammenarbeit </vt:lpstr>
      <vt:lpstr>AutoCAD 2019 - Zusammenarbeit </vt:lpstr>
      <vt:lpstr>AutoCAD 2019 - Zusammenarbeit </vt:lpstr>
      <vt:lpstr>AutoCAD 2019 - Zusammenarbeit DWG Vergleichen</vt:lpstr>
      <vt:lpstr>AutoCAD 2019 – Zusammenarbeit </vt:lpstr>
      <vt:lpstr>AutoCAD 2019 – Zusammenarbeit </vt:lpstr>
      <vt:lpstr>AutoCAD 2019 – Zusammenarbeit </vt:lpstr>
      <vt:lpstr>AutoCAD 2019 – Zusammenarbeit </vt:lpstr>
      <vt:lpstr>AutoCAD 2019 – Zusammenarbeit </vt:lpstr>
      <vt:lpstr>AutoCAD 2019 – Zusammenarbeit </vt:lpstr>
      <vt:lpstr>AutoCAD 2019 – Grafik </vt:lpstr>
      <vt:lpstr>AutoCAD Map 3D 2019 - Neuerungen </vt:lpstr>
      <vt:lpstr>AutoCAD Map 3D 2019 - Bearbeitungsmöglichkeiten </vt:lpstr>
      <vt:lpstr>AutoCAD Map 3D 2019 - Bearbeitungsmöglichkeiten </vt:lpstr>
      <vt:lpstr>AutoCAD Map 3D 2019 - Koordinatenverbesserungen </vt:lpstr>
      <vt:lpstr>AutoCAD Map 3D 2019 - Koordinatenverbesserungen </vt:lpstr>
      <vt:lpstr>AutoCAD Map 3D 2019 – FDO Provider und Auflösung</vt:lpstr>
      <vt:lpstr>AutoCAD und Map 3D 2019 Tipps und Tricks</vt:lpstr>
      <vt:lpstr>AutoCAD und Map 3D 2019 Tipps und Tricks</vt:lpstr>
      <vt:lpstr>PowerPoint-Präsentation</vt:lpstr>
      <vt:lpstr>PowerPoint-Präsentation</vt:lpstr>
      <vt:lpstr>AutoCAD und Map 3D Tipps und Tricks - Autodesk App Store</vt:lpstr>
      <vt:lpstr>PowerPoint-Präsentation</vt:lpstr>
      <vt:lpstr>AutoCAD und Map 3D Tipps und Tricks – Textausrichtung</vt:lpstr>
      <vt:lpstr>AutoCAD und Map 3D Tipps und Tricks – Textausrichtung</vt:lpstr>
      <vt:lpstr>AutoCAD und Map 3D Tipps und Tricks – Befehl Aufräum</vt:lpstr>
      <vt:lpstr>AutoCAD und Map 3D Tipps und Tricks – Befehl Grenzlinien kürzen</vt:lpstr>
      <vt:lpstr>AutoCAD und Map 3D Tipps und Tricks – Befehl Grenzlinien kürzen</vt:lpstr>
      <vt:lpstr>AutoCAD und Map 3D Tipps und Tricks – Rechtsklickanpassung</vt:lpstr>
      <vt:lpstr>AutoCAD und Map 3D Tipps und Tricks – Map bereinigen</vt:lpstr>
      <vt:lpstr>AutoCAD und Map 3D Tipps und Tricks – Map bereinigen</vt:lpstr>
      <vt:lpstr>AutoCAD und Map 3D Tipps und Tricks – Map bereinigen</vt:lpstr>
      <vt:lpstr>PowerPoint-Präsentation</vt:lpstr>
    </vt:vector>
  </TitlesOfParts>
  <Company>Autodesk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Pasquale Volpintesta</dc:creator>
  <dc:description>Presentation is formatted to display Arial font</dc:description>
  <cp:lastModifiedBy>Krüger, Janine Ines</cp:lastModifiedBy>
  <cp:revision>344</cp:revision>
  <dcterms:created xsi:type="dcterms:W3CDTF">2012-10-19T15:38:24Z</dcterms:created>
  <dcterms:modified xsi:type="dcterms:W3CDTF">2018-05-30T05:20:44Z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0x010100F6B7E9E2E3087242A73FEF4CBC3A71BC</vt:lpwstr>
  </property>
  <property fmtid="{D5CDD505-2E9C-101B-9397-08002B2CF9AE}" pid="3" name="_dlc_DocIdItemGuid">
    <vt:lpwstr>ce91c1a0-40b9-4595-89df-e71bb1743de9</vt:lpwstr>
  </property>
</Properties>
</file>